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5" r:id="rId6"/>
    <p:sldId id="278" r:id="rId7"/>
    <p:sldId id="258" r:id="rId8"/>
    <p:sldId id="259" r:id="rId9"/>
    <p:sldId id="260" r:id="rId10"/>
    <p:sldId id="257" r:id="rId11"/>
    <p:sldId id="263" r:id="rId12"/>
    <p:sldId id="270" r:id="rId13"/>
    <p:sldId id="261" r:id="rId14"/>
    <p:sldId id="271" r:id="rId15"/>
    <p:sldId id="267" r:id="rId16"/>
    <p:sldId id="272" r:id="rId17"/>
    <p:sldId id="277" r:id="rId18"/>
    <p:sldId id="273" r:id="rId19"/>
    <p:sldId id="279" r:id="rId20"/>
    <p:sldId id="280" r:id="rId21"/>
    <p:sldId id="275" r:id="rId22"/>
    <p:sldId id="274" r:id="rId23"/>
    <p:sldId id="27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700"/>
    <a:srgbClr val="ED7D31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778086-142F-189F-F733-76A79DB12494}" v="208" dt="2022-02-24T05:08:50.938"/>
    <p1510:client id="{235BC7A9-001F-D6B5-E070-ABC0F2AC1C81}" v="8" dt="2022-02-23T08:33:00.536"/>
    <p1510:client id="{4F253680-D621-0712-3C18-2186283D424C}" v="1073" dt="2022-02-24T05:38:40.428"/>
    <p1510:client id="{6F29F890-649F-B746-0718-643B2AFE75AC}" v="1190" dt="2022-02-23T08:55:40.861"/>
    <p1510:client id="{711E74B0-3C0B-424C-8DAF-7374AA9F2B40}" v="807" dt="2022-02-24T05:42:31.963"/>
    <p1510:client id="{7C59416E-4EAF-C20D-D11A-2E9E9E2C4DDE}" v="1203" dt="2022-02-24T04:58:46.179"/>
    <p1510:client id="{88B7F8FE-B0DF-C83B-70F1-54FC246C1702}" v="1308" dt="2022-02-23T19:52:00.719"/>
    <p1510:client id="{D97FF886-8719-9B35-5346-2522387EA8D2}" v="1982" dt="2022-02-24T06:30:30.042"/>
    <p1510:client id="{EC7A71CF-3DDD-7557-BEAE-5B98F95EA191}" v="5182" dt="2022-02-24T06:30:53.3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7380E-0B1E-4050-B459-9388FE772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B4073A-66E5-4C85-9E29-92D1D14702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A92DC-7B8B-4A15-8417-3815B49F5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586B2-2B49-43FD-B240-9558B9FC0C46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25B0D-2117-4FA1-BA8C-D4B1B97C9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3BEF4-1C5D-4DE3-B729-24B1F1BB9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27D34-8EFF-4BA3-8C68-BBE5E0B5C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153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4BF9A-158C-4983-BA6B-03FC6C1D0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ACC8A5-DC5B-4F40-83BB-E759FB8BD3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87C69-2A32-47C0-9889-F3C237C56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586B2-2B49-43FD-B240-9558B9FC0C46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366D3-A986-42E9-B33D-5CCB58845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68C05-F777-4C21-BC86-A71E54817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27D34-8EFF-4BA3-8C68-BBE5E0B5C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06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E1C8C7-2774-452A-A3D2-BA37483F3C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0C59FB-E644-42F7-BE13-27CD83B0AD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0245CB-3050-43FB-B2FD-7C1241E7C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586B2-2B49-43FD-B240-9558B9FC0C46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D66B0-B56E-4596-9F55-644FD54FB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75216-4A6D-4F9B-8B08-455F89DA4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27D34-8EFF-4BA3-8C68-BBE5E0B5C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119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2A0A6-EB19-4321-8079-D95F2D309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CC0C8-EA46-4E84-8968-6A04507BC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8BD61-41E8-45B9-BCED-15C4A1885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586B2-2B49-43FD-B240-9558B9FC0C46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BFAF0-B1DA-4E64-B32A-47FA2AC72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DC1F6-BC67-4E94-9CEC-9EF2104AD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27D34-8EFF-4BA3-8C68-BBE5E0B5C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2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8403-5DCF-4461-8993-98AED93E5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251E3F-CC15-4EEA-ACAD-CFE34BBF8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907EE-C10E-4487-B506-03706A91B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586B2-2B49-43FD-B240-9558B9FC0C46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1A2B-4EDC-46BA-ACBC-1559C8139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E966C-9615-46A2-A85D-72E7E0EA3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27D34-8EFF-4BA3-8C68-BBE5E0B5C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82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7F44B-DAC8-47A1-93E1-A0F025816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38762-5DAB-4A17-8F43-75DCD8BC71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1935D7-7FED-4684-9ED6-0427C15A94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256209-97F6-433F-B591-E9832C57A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586B2-2B49-43FD-B240-9558B9FC0C46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CF345-DD2D-4688-954C-042D5905F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378B02-FC1D-4810-935D-46E15F5FD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27D34-8EFF-4BA3-8C68-BBE5E0B5C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64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4A89D-6ED8-465B-853A-B11C8295C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6B1ED4-09B0-42C0-9DFC-8A72FC6A2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24DD3D-B995-4C86-8E43-E8066D574C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5EAF6C-F02F-4CFC-8995-D0699FB081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AA51CA-AE52-4284-ADDD-BDAE505C8C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C30461-DA53-4942-B220-A28F50826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586B2-2B49-43FD-B240-9558B9FC0C46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F7830B-C62C-4433-B4E9-79BCC22C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876684-C934-485F-BCD3-E7F87F7C8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27D34-8EFF-4BA3-8C68-BBE5E0B5C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37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198F-89F1-4F7D-8A37-036AC1C7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ABBFE5-AEE2-47B0-BA38-277DC41ED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586B2-2B49-43FD-B240-9558B9FC0C46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91F001-E755-47B7-8CB3-E6B2E0CE1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CE4D5E-7C68-428C-B9E3-3D9FC7E7B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27D34-8EFF-4BA3-8C68-BBE5E0B5C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121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525829-F15C-4BE9-8314-CFF30875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586B2-2B49-43FD-B240-9558B9FC0C46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5FB2CB-5E18-4967-888E-707186F23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B3C3D-B5D9-4F31-944F-B1D700421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27D34-8EFF-4BA3-8C68-BBE5E0B5C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416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1483D-10FF-4442-90A3-AC6B4A152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838A0-E66C-4C7C-BDF3-ADA9E3CAF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71BC69-F8F3-4B7C-AD25-EFE49B2F48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CE0E17-93F5-499F-8938-EC74B6791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586B2-2B49-43FD-B240-9558B9FC0C46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473090-A627-43EE-AA2B-390F45DF5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200E24-C8D9-4DF0-9256-E1F4182D1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27D34-8EFF-4BA3-8C68-BBE5E0B5C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103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B6AF4-9CF4-48F4-8F98-A29CD40C9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9A0EAA-8302-473E-BEE0-C3A2B36E3C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376C21-C4DF-4A01-97E5-1D96DE1B46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823A82-9182-4B19-8E01-ED2D0C515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586B2-2B49-43FD-B240-9558B9FC0C46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6CE1ED-C43C-4BB1-803A-9A7972A50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C11F5-509B-4ED6-BF71-9A970997E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27D34-8EFF-4BA3-8C68-BBE5E0B5C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355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7B7130-CABC-4659-9329-B41ADE125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C5161-04DB-4523-9009-23FAA73A41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0ADAB-BD10-4F0C-991B-BFD8BED13B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586B2-2B49-43FD-B240-9558B9FC0C46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41983-62F5-4817-938A-A0ADC60E0D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41D58-8D1C-4244-8011-73828DFC32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127D34-8EFF-4BA3-8C68-BBE5E0B5C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293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9BE28516-99C9-4F5B-BA9A-30C3449BB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5" y="1333360"/>
            <a:ext cx="12032875" cy="33508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A98AD5-D268-441E-B726-AF13798085D2}"/>
              </a:ext>
            </a:extLst>
          </p:cNvPr>
          <p:cNvSpPr txBox="1"/>
          <p:nvPr/>
        </p:nvSpPr>
        <p:spPr>
          <a:xfrm>
            <a:off x="83541" y="1336137"/>
            <a:ext cx="6435951" cy="1200329"/>
          </a:xfrm>
          <a:prstGeom prst="rect">
            <a:avLst/>
          </a:prstGeom>
          <a:solidFill>
            <a:srgbClr val="80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solidFill>
                  <a:srgbClr val="FFC000"/>
                </a:solidFill>
                <a:latin typeface="Rockwell"/>
              </a:rPr>
              <a:t>Design and Pitch- Concordia RPG</a:t>
            </a:r>
            <a:endParaRPr lang="en-US" sz="3600" b="1">
              <a:solidFill>
                <a:srgbClr val="FFC000"/>
              </a:solidFill>
              <a:latin typeface="Rockwell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72880A-1C64-4829-BAB9-656736867A47}"/>
              </a:ext>
            </a:extLst>
          </p:cNvPr>
          <p:cNvSpPr txBox="1"/>
          <p:nvPr/>
        </p:nvSpPr>
        <p:spPr>
          <a:xfrm>
            <a:off x="2379356" y="4854433"/>
            <a:ext cx="702364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rgbClr val="800000"/>
                </a:solidFill>
                <a:cs typeface="Calibri"/>
              </a:rPr>
              <a:t>CSC – 225 Fundamental Structures</a:t>
            </a:r>
            <a:endParaRPr lang="en-US"/>
          </a:p>
        </p:txBody>
      </p:sp>
      <p:pic>
        <p:nvPicPr>
          <p:cNvPr id="2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885F4BFC-8179-492C-A0C1-E76D3E5EC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370" y="206955"/>
            <a:ext cx="6429935" cy="986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795093-FFFB-49BC-AC44-30467D28F2FE}"/>
              </a:ext>
            </a:extLst>
          </p:cNvPr>
          <p:cNvSpPr txBox="1"/>
          <p:nvPr/>
        </p:nvSpPr>
        <p:spPr>
          <a:xfrm>
            <a:off x="3613248" y="5607897"/>
            <a:ext cx="475401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rgbClr val="800000"/>
                </a:solidFill>
                <a:latin typeface="Rockwell"/>
                <a:cs typeface="Calibri"/>
              </a:rPr>
              <a:t>Office          Heroes</a:t>
            </a:r>
          </a:p>
        </p:txBody>
      </p:sp>
      <p:pic>
        <p:nvPicPr>
          <p:cNvPr id="5" name="Graphic 7" descr="Hero Male outline">
            <a:extLst>
              <a:ext uri="{FF2B5EF4-FFF2-40B4-BE49-F238E27FC236}">
                <a16:creationId xmlns:a16="http://schemas.microsoft.com/office/drawing/2014/main" id="{AE426687-C643-4394-A03E-0604548242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80923" y="538106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18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92743D59-2CA9-48CA-91DD-CCA95C9CF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663" y="810498"/>
            <a:ext cx="6472988" cy="577842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57244D2-CAF5-497B-88A6-1762A2C4F5F3}"/>
              </a:ext>
            </a:extLst>
          </p:cNvPr>
          <p:cNvSpPr/>
          <p:nvPr/>
        </p:nvSpPr>
        <p:spPr>
          <a:xfrm>
            <a:off x="2719401" y="1145606"/>
            <a:ext cx="6117739" cy="56804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C00000"/>
                </a:solidFill>
                <a:ea typeface="+mn-lt"/>
                <a:cs typeface="+mn-lt"/>
              </a:rPr>
              <a:t>Common Q&amp;A</a:t>
            </a:r>
            <a:endParaRPr lang="en-US"/>
          </a:p>
        </p:txBody>
      </p:sp>
      <p:pic>
        <p:nvPicPr>
          <p:cNvPr id="3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E90232BD-9FCB-436B-AA13-D23050232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663" y="5577286"/>
            <a:ext cx="6472989" cy="10073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8777CC-ACD7-4C99-8BF1-ACD9B5C85BB7}"/>
              </a:ext>
            </a:extLst>
          </p:cNvPr>
          <p:cNvSpPr txBox="1"/>
          <p:nvPr/>
        </p:nvSpPr>
        <p:spPr>
          <a:xfrm>
            <a:off x="2714879" y="2316043"/>
            <a:ext cx="6128367" cy="1477328"/>
          </a:xfrm>
          <a:prstGeom prst="rect">
            <a:avLst/>
          </a:prstGeom>
          <a:solidFill>
            <a:srgbClr val="800000">
              <a:alpha val="43922"/>
            </a:srgb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solidFill>
                  <a:srgbClr val="FFD700"/>
                </a:solidFill>
                <a:ea typeface="+mn-lt"/>
                <a:cs typeface="+mn-lt"/>
              </a:rPr>
              <a:t>With more than 120 areas of study to choose from, one-on-one research opportunities with faculty, and a nationally recognized study abroad program, Concordia is committed to preparing students to make a meaningful impact in our global society. </a:t>
            </a:r>
            <a:r>
              <a:rPr lang="en-US">
                <a:cs typeface="Calibri"/>
              </a:rPr>
              <a:t>  </a:t>
            </a:r>
            <a:r>
              <a:rPr lang="en-US">
                <a:solidFill>
                  <a:srgbClr val="FFD700"/>
                </a:solidFill>
                <a:cs typeface="Calibri"/>
              </a:rPr>
              <a:t> </a:t>
            </a:r>
            <a:endParaRPr lang="en-US"/>
          </a:p>
          <a:p>
            <a:pPr algn="just"/>
            <a:endParaRPr lang="en-US">
              <a:solidFill>
                <a:srgbClr val="FFD700"/>
              </a:solidFill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F0EC29-171C-4398-8A2B-A870CEB8CC5B}"/>
              </a:ext>
            </a:extLst>
          </p:cNvPr>
          <p:cNvSpPr txBox="1"/>
          <p:nvPr/>
        </p:nvSpPr>
        <p:spPr>
          <a:xfrm>
            <a:off x="2719137" y="1866900"/>
            <a:ext cx="42270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800000"/>
                </a:solidFill>
              </a:rPr>
              <a:t>Q: What</a:t>
            </a:r>
            <a:r>
              <a:rPr lang="en-US" b="1">
                <a:solidFill>
                  <a:srgbClr val="800000"/>
                </a:solidFill>
                <a:ea typeface="+mn-lt"/>
                <a:cs typeface="+mn-lt"/>
              </a:rPr>
              <a:t> is Concordia known for?</a:t>
            </a:r>
            <a:endParaRPr lang="en-US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6D0FB0-A3ED-44A5-BB22-73589910030C}"/>
              </a:ext>
            </a:extLst>
          </p:cNvPr>
          <p:cNvSpPr txBox="1"/>
          <p:nvPr/>
        </p:nvSpPr>
        <p:spPr>
          <a:xfrm>
            <a:off x="5496427" y="3862136"/>
            <a:ext cx="333475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800000"/>
                </a:solidFill>
                <a:ea typeface="+mn-lt"/>
                <a:cs typeface="+mn-lt"/>
              </a:rPr>
              <a:t>Learn more at: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u="sng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https://www.</a:t>
            </a:r>
            <a:r>
              <a:rPr lang="en-US" u="sng">
                <a:solidFill>
                  <a:schemeClr val="accent1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concordiacollege.edu/about/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E8C28E-9E1F-4339-B919-078F6FB74BDA}"/>
              </a:ext>
            </a:extLst>
          </p:cNvPr>
          <p:cNvSpPr txBox="1"/>
          <p:nvPr/>
        </p:nvSpPr>
        <p:spPr>
          <a:xfrm>
            <a:off x="9227924" y="1400837"/>
            <a:ext cx="3351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cs typeface="Calibri"/>
              </a:rPr>
              <a:t>Description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CE2F22-BD91-4614-A15C-D5C4AABAD756}"/>
              </a:ext>
            </a:extLst>
          </p:cNvPr>
          <p:cNvSpPr txBox="1"/>
          <p:nvPr/>
        </p:nvSpPr>
        <p:spPr>
          <a:xfrm>
            <a:off x="9224317" y="2040614"/>
            <a:ext cx="2716472" cy="3970318"/>
          </a:xfrm>
          <a:prstGeom prst="rect">
            <a:avLst/>
          </a:prstGeom>
          <a:solidFill>
            <a:srgbClr val="800000">
              <a:alpha val="43922"/>
            </a:srgb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buChar char="•"/>
            </a:pPr>
            <a:endParaRPr lang="en-US">
              <a:solidFill>
                <a:srgbClr val="FFD700"/>
              </a:solidFill>
              <a:latin typeface="Calibri"/>
              <a:ea typeface="Arial"/>
              <a:cs typeface="Arial"/>
            </a:endParaRPr>
          </a:p>
          <a:p>
            <a:pPr algn="just"/>
            <a:r>
              <a:rPr lang="en-US" dirty="0">
                <a:solidFill>
                  <a:srgbClr val="FFD700"/>
                </a:solidFill>
                <a:latin typeface="Calibri"/>
                <a:ea typeface="Arial"/>
                <a:cs typeface="Arial"/>
              </a:rPr>
              <a:t>This is the Q &amp; A page that has commonly asked questions  about where parts of Concordia are and how to get there?</a:t>
            </a:r>
            <a:endParaRPr lang="en-US" dirty="0">
              <a:solidFill>
                <a:srgbClr val="FFD700"/>
              </a:solidFill>
              <a:cs typeface="Arial"/>
            </a:endParaRPr>
          </a:p>
          <a:p>
            <a:pPr algn="just" rtl="0"/>
            <a:r>
              <a:rPr lang="en-US" dirty="0">
                <a:latin typeface="Calibri"/>
                <a:ea typeface="Arial"/>
                <a:cs typeface="Arial"/>
              </a:rPr>
              <a:t>​</a:t>
            </a:r>
          </a:p>
          <a:p>
            <a:pPr algn="just" rtl="0"/>
            <a:r>
              <a:rPr lang="en-US" b="1" dirty="0">
                <a:solidFill>
                  <a:srgbClr val="FFD700"/>
                </a:solidFill>
                <a:latin typeface="Calibri"/>
                <a:ea typeface="Arial"/>
                <a:cs typeface="Arial"/>
              </a:rPr>
              <a:t>Component Descriptions</a:t>
            </a:r>
            <a:r>
              <a:rPr lang="en-US" dirty="0">
                <a:latin typeface="Calibri"/>
                <a:ea typeface="Arial"/>
                <a:cs typeface="Arial"/>
              </a:rPr>
              <a:t>​</a:t>
            </a:r>
          </a:p>
          <a:p>
            <a:pPr algn="just" rtl="0"/>
            <a:r>
              <a:rPr lang="en-US" dirty="0">
                <a:latin typeface="Calibri"/>
                <a:ea typeface="Arial"/>
                <a:cs typeface="Arial"/>
              </a:rPr>
              <a:t>​</a:t>
            </a:r>
          </a:p>
          <a:p>
            <a:pPr algn="just"/>
            <a:r>
              <a:rPr lang="en-US" dirty="0">
                <a:solidFill>
                  <a:srgbClr val="FFD700"/>
                </a:solidFill>
                <a:latin typeface="Calibri"/>
                <a:ea typeface="Arial"/>
                <a:cs typeface="Arial"/>
              </a:rPr>
              <a:t>14   Home Page</a:t>
            </a:r>
            <a:endParaRPr lang="en-US" dirty="0">
              <a:latin typeface="Calibri"/>
              <a:ea typeface="Arial"/>
              <a:cs typeface="Arial"/>
            </a:endParaRPr>
          </a:p>
          <a:p>
            <a:pPr algn="just"/>
            <a:r>
              <a:rPr lang="en-US" dirty="0">
                <a:solidFill>
                  <a:srgbClr val="FFD700"/>
                </a:solidFill>
                <a:latin typeface="Calibri"/>
                <a:ea typeface="Arial"/>
                <a:cs typeface="Arial"/>
              </a:rPr>
              <a:t>15   Learn More</a:t>
            </a:r>
            <a:r>
              <a:rPr lang="en-US" dirty="0">
                <a:latin typeface="Calibri"/>
                <a:ea typeface="Arial"/>
                <a:cs typeface="Arial"/>
              </a:rPr>
              <a:t>​</a:t>
            </a:r>
          </a:p>
          <a:p>
            <a:pPr algn="just"/>
            <a:r>
              <a:rPr lang="en-US" dirty="0">
                <a:solidFill>
                  <a:srgbClr val="FFD700"/>
                </a:solidFill>
                <a:latin typeface="Calibri"/>
                <a:ea typeface="Arial"/>
                <a:cs typeface="Arial"/>
              </a:rPr>
              <a:t>16   Forward</a:t>
            </a:r>
          </a:p>
          <a:p>
            <a:pPr algn="just"/>
            <a:r>
              <a:rPr lang="en-US" dirty="0">
                <a:solidFill>
                  <a:srgbClr val="FFD700"/>
                </a:solidFill>
                <a:latin typeface="Calibri"/>
                <a:ea typeface="Arial"/>
                <a:cs typeface="Arial"/>
              </a:rPr>
              <a:t>17   Backward</a:t>
            </a:r>
            <a:endParaRPr lang="en-US" dirty="0">
              <a:latin typeface="Calibri"/>
              <a:ea typeface="Arial"/>
              <a:cs typeface="Arial"/>
            </a:endParaRPr>
          </a:p>
          <a:p>
            <a:pPr algn="just" rtl="0"/>
            <a:endParaRPr lang="en-US">
              <a:solidFill>
                <a:srgbClr val="FFD700"/>
              </a:solidFill>
              <a:latin typeface="Calibri"/>
              <a:ea typeface="Arial"/>
              <a:cs typeface="Arial"/>
            </a:endParaRPr>
          </a:p>
        </p:txBody>
      </p:sp>
      <p:pic>
        <p:nvPicPr>
          <p:cNvPr id="6" name="Graphic 13" descr="Rewind outline">
            <a:extLst>
              <a:ext uri="{FF2B5EF4-FFF2-40B4-BE49-F238E27FC236}">
                <a16:creationId xmlns:a16="http://schemas.microsoft.com/office/drawing/2014/main" id="{036FB8A6-4174-450D-9073-25AA21A8C7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02006" y="4977653"/>
            <a:ext cx="533400" cy="510989"/>
          </a:xfrm>
          <a:prstGeom prst="rect">
            <a:avLst/>
          </a:prstGeom>
        </p:spPr>
      </p:pic>
      <p:pic>
        <p:nvPicPr>
          <p:cNvPr id="13" name="Graphic 13" descr="Rewind outline">
            <a:extLst>
              <a:ext uri="{FF2B5EF4-FFF2-40B4-BE49-F238E27FC236}">
                <a16:creationId xmlns:a16="http://schemas.microsoft.com/office/drawing/2014/main" id="{EB926024-E94C-4187-90CE-B18F87FC21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8238564" y="4977652"/>
            <a:ext cx="533400" cy="51098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18C161-B5A9-48BC-A8BF-53FA63D9DC29}"/>
              </a:ext>
            </a:extLst>
          </p:cNvPr>
          <p:cNvSpPr/>
          <p:nvPr/>
        </p:nvSpPr>
        <p:spPr>
          <a:xfrm>
            <a:off x="7404673" y="1835215"/>
            <a:ext cx="1364374" cy="42354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C00000"/>
                </a:solidFill>
                <a:cs typeface="Calibri"/>
              </a:rPr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1738811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92743D59-2CA9-48CA-91DD-CCA95C9CF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663" y="810498"/>
            <a:ext cx="6472988" cy="5778424"/>
          </a:xfrm>
          <a:prstGeom prst="rect">
            <a:avLst/>
          </a:prstGeom>
        </p:spPr>
      </p:pic>
      <p:pic>
        <p:nvPicPr>
          <p:cNvPr id="3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E90232BD-9FCB-436B-AA13-D23050232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663" y="5577286"/>
            <a:ext cx="6472989" cy="1007351"/>
          </a:xfrm>
          <a:prstGeom prst="rect">
            <a:avLst/>
          </a:prstGeom>
        </p:spPr>
      </p:pic>
      <p:pic>
        <p:nvPicPr>
          <p:cNvPr id="9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CCED4CDF-FAAE-4B76-A914-0871850F5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282" y="1990164"/>
            <a:ext cx="2799230" cy="279923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1028CE5-B08B-4656-817D-AE0CE44DBA13}"/>
              </a:ext>
            </a:extLst>
          </p:cNvPr>
          <p:cNvSpPr/>
          <p:nvPr/>
        </p:nvSpPr>
        <p:spPr>
          <a:xfrm>
            <a:off x="3263332" y="5007188"/>
            <a:ext cx="2004289" cy="56804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C00000"/>
                </a:solidFill>
                <a:cs typeface="Calibri"/>
              </a:rPr>
              <a:t>Kernel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5DB905-C7B4-4E78-B60D-AE5BBE9559AA}"/>
              </a:ext>
            </a:extLst>
          </p:cNvPr>
          <p:cNvSpPr/>
          <p:nvPr/>
        </p:nvSpPr>
        <p:spPr>
          <a:xfrm>
            <a:off x="6098419" y="5007188"/>
            <a:ext cx="2004289" cy="56804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C00000"/>
                </a:solidFill>
                <a:cs typeface="Calibri"/>
              </a:rPr>
              <a:t>Niblet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082490-6E53-4CD6-A386-4DFAA4F25E49}"/>
              </a:ext>
            </a:extLst>
          </p:cNvPr>
          <p:cNvSpPr txBox="1"/>
          <p:nvPr/>
        </p:nvSpPr>
        <p:spPr>
          <a:xfrm>
            <a:off x="5575987" y="1333603"/>
            <a:ext cx="3351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cs typeface="Calibri"/>
              </a:rPr>
              <a:t>Choose your Character</a:t>
            </a:r>
          </a:p>
        </p:txBody>
      </p:sp>
      <p:pic>
        <p:nvPicPr>
          <p:cNvPr id="21" name="Picture 21" descr="A picture containing toy, clipart&#10;&#10;Description automatically generated">
            <a:extLst>
              <a:ext uri="{FF2B5EF4-FFF2-40B4-BE49-F238E27FC236}">
                <a16:creationId xmlns:a16="http://schemas.microsoft.com/office/drawing/2014/main" id="{2E4E8AEC-0BCC-478E-822F-69A5DDA8C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0908" y="2346232"/>
            <a:ext cx="2647389" cy="26473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95FD21-1A80-4442-B5E3-B2255B6A0F1F}"/>
              </a:ext>
            </a:extLst>
          </p:cNvPr>
          <p:cNvSpPr txBox="1"/>
          <p:nvPr/>
        </p:nvSpPr>
        <p:spPr>
          <a:xfrm>
            <a:off x="9224317" y="2040614"/>
            <a:ext cx="2716472" cy="3970318"/>
          </a:xfrm>
          <a:prstGeom prst="rect">
            <a:avLst/>
          </a:prstGeom>
          <a:solidFill>
            <a:srgbClr val="800000">
              <a:alpha val="43922"/>
            </a:srgb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endParaRPr lang="en-US" dirty="0">
              <a:solidFill>
                <a:srgbClr val="FFD700"/>
              </a:solidFill>
              <a:latin typeface="Calibri"/>
              <a:ea typeface="Segoe UI"/>
              <a:cs typeface="Segoe UI"/>
            </a:endParaRPr>
          </a:p>
          <a:p>
            <a:pPr algn="just"/>
            <a:r>
              <a:rPr lang="en-US" dirty="0">
                <a:solidFill>
                  <a:srgbClr val="FFD700"/>
                </a:solidFill>
                <a:latin typeface="Calibri"/>
                <a:ea typeface="Segoe UI"/>
                <a:cs typeface="Segoe UI"/>
              </a:rPr>
              <a:t>This is the Q &amp; A page that has commonly asked questions  about where parts of Concordia are and how to get there?</a:t>
            </a:r>
            <a:r>
              <a:rPr lang="en-US" dirty="0">
                <a:latin typeface="Calibri"/>
                <a:ea typeface="Segoe UI"/>
                <a:cs typeface="Segoe UI"/>
              </a:rPr>
              <a:t>​</a:t>
            </a:r>
            <a:endParaRPr lang="en-US" dirty="0"/>
          </a:p>
          <a:p>
            <a:pPr algn="just" rtl="0"/>
            <a:r>
              <a:rPr lang="en-US" dirty="0">
                <a:solidFill>
                  <a:srgbClr val="FFFFFF"/>
                </a:solidFill>
                <a:latin typeface="Calibri"/>
                <a:ea typeface="Segoe UI"/>
                <a:cs typeface="Segoe UI"/>
              </a:rPr>
              <a:t>​</a:t>
            </a:r>
            <a:r>
              <a:rPr lang="en-US" dirty="0">
                <a:latin typeface="Calibri"/>
                <a:ea typeface="Segoe UI"/>
                <a:cs typeface="Segoe UI"/>
              </a:rPr>
              <a:t>​</a:t>
            </a:r>
          </a:p>
          <a:p>
            <a:pPr algn="just" rtl="0"/>
            <a:r>
              <a:rPr lang="en-US" b="1" dirty="0">
                <a:solidFill>
                  <a:srgbClr val="FFD700"/>
                </a:solidFill>
                <a:latin typeface="Calibri"/>
                <a:ea typeface="Segoe UI"/>
                <a:cs typeface="Segoe UI"/>
              </a:rPr>
              <a:t>Component Descriptions</a:t>
            </a:r>
            <a:r>
              <a:rPr lang="en-US" dirty="0">
                <a:solidFill>
                  <a:srgbClr val="FFFFFF"/>
                </a:solidFill>
                <a:latin typeface="Calibri"/>
                <a:ea typeface="Segoe UI"/>
                <a:cs typeface="Segoe UI"/>
              </a:rPr>
              <a:t>​</a:t>
            </a:r>
            <a:r>
              <a:rPr lang="en-US" dirty="0">
                <a:latin typeface="Calibri"/>
                <a:ea typeface="Segoe UI"/>
                <a:cs typeface="Segoe UI"/>
              </a:rPr>
              <a:t>​</a:t>
            </a:r>
          </a:p>
          <a:p>
            <a:pPr algn="just" rtl="0"/>
            <a:r>
              <a:rPr lang="en-US" dirty="0">
                <a:solidFill>
                  <a:srgbClr val="FFFFFF"/>
                </a:solidFill>
                <a:latin typeface="Calibri"/>
                <a:ea typeface="Segoe UI"/>
                <a:cs typeface="Segoe UI"/>
              </a:rPr>
              <a:t>​</a:t>
            </a:r>
            <a:r>
              <a:rPr lang="en-US" dirty="0">
                <a:latin typeface="Calibri"/>
                <a:ea typeface="Segoe UI"/>
                <a:cs typeface="Segoe UI"/>
              </a:rPr>
              <a:t>​</a:t>
            </a:r>
          </a:p>
          <a:p>
            <a:pPr algn="just"/>
            <a:r>
              <a:rPr lang="en-US" dirty="0">
                <a:solidFill>
                  <a:srgbClr val="FFD700"/>
                </a:solidFill>
                <a:latin typeface="Calibri"/>
                <a:ea typeface="Segoe UI"/>
                <a:cs typeface="Segoe UI"/>
              </a:rPr>
              <a:t>18   Kernel</a:t>
            </a:r>
            <a:r>
              <a:rPr lang="en-US" dirty="0">
                <a:latin typeface="Calibri"/>
                <a:ea typeface="Segoe UI"/>
                <a:cs typeface="Segoe UI"/>
              </a:rPr>
              <a:t>​</a:t>
            </a:r>
          </a:p>
          <a:p>
            <a:pPr algn="just"/>
            <a:r>
              <a:rPr lang="en-US" dirty="0">
                <a:solidFill>
                  <a:srgbClr val="FFD700"/>
                </a:solidFill>
                <a:latin typeface="Calibri"/>
                <a:ea typeface="Segoe UI"/>
                <a:cs typeface="Segoe UI"/>
              </a:rPr>
              <a:t>19   </a:t>
            </a:r>
            <a:r>
              <a:rPr lang="en-US" dirty="0" err="1">
                <a:solidFill>
                  <a:srgbClr val="FFD700"/>
                </a:solidFill>
                <a:latin typeface="Calibri"/>
                <a:ea typeface="Segoe UI"/>
                <a:cs typeface="Segoe UI"/>
              </a:rPr>
              <a:t>Niblet</a:t>
            </a:r>
            <a:r>
              <a:rPr lang="en-US" dirty="0">
                <a:solidFill>
                  <a:srgbClr val="FFD700"/>
                </a:solidFill>
                <a:latin typeface="Calibri"/>
                <a:ea typeface="Segoe UI"/>
                <a:cs typeface="Segoe UI"/>
              </a:rPr>
              <a:t> </a:t>
            </a:r>
          </a:p>
          <a:p>
            <a:pPr algn="just"/>
            <a:r>
              <a:rPr lang="en-US" dirty="0">
                <a:solidFill>
                  <a:srgbClr val="FFD700"/>
                </a:solidFill>
                <a:latin typeface="Calibri"/>
                <a:ea typeface="Segoe UI"/>
                <a:cs typeface="Segoe UI"/>
              </a:rPr>
              <a:t>20   Back Button 3</a:t>
            </a:r>
            <a:endParaRPr lang="en-US" dirty="0">
              <a:latin typeface="Calibri"/>
              <a:ea typeface="Segoe UI"/>
              <a:cs typeface="Segoe UI"/>
            </a:endParaRPr>
          </a:p>
          <a:p>
            <a:pPr algn="just"/>
            <a:endParaRPr lang="en-US" dirty="0">
              <a:solidFill>
                <a:srgbClr val="FFD700"/>
              </a:solidFill>
              <a:latin typeface="Calibri"/>
              <a:ea typeface="Segoe UI"/>
              <a:cs typeface="Segoe UI"/>
            </a:endParaRPr>
          </a:p>
          <a:p>
            <a:pPr algn="just"/>
            <a:r>
              <a:rPr lang="en-US" dirty="0">
                <a:latin typeface="Calibri"/>
                <a:ea typeface="Segoe UI"/>
                <a:cs typeface="Segoe UI"/>
              </a:rPr>
              <a:t>​</a:t>
            </a:r>
            <a:endParaRPr lang="en-US" dirty="0">
              <a:solidFill>
                <a:srgbClr val="FFD700"/>
              </a:solidFill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858BEF-B89F-4956-A6B1-E7BEFDA1C331}"/>
              </a:ext>
            </a:extLst>
          </p:cNvPr>
          <p:cNvSpPr txBox="1"/>
          <p:nvPr/>
        </p:nvSpPr>
        <p:spPr>
          <a:xfrm>
            <a:off x="9147714" y="1410864"/>
            <a:ext cx="3351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cs typeface="Calibri"/>
              </a:rPr>
              <a:t>Description</a:t>
            </a:r>
          </a:p>
        </p:txBody>
      </p:sp>
      <p:pic>
        <p:nvPicPr>
          <p:cNvPr id="4" name="Graphic 13" descr="Rewind outline">
            <a:extLst>
              <a:ext uri="{FF2B5EF4-FFF2-40B4-BE49-F238E27FC236}">
                <a16:creationId xmlns:a16="http://schemas.microsoft.com/office/drawing/2014/main" id="{4F0F6E09-E76C-4DB3-BCC7-2ACA39EC98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02859" y="2534770"/>
            <a:ext cx="533400" cy="51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952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72DD423-3854-4BFD-9025-1B83DD742FAE}"/>
              </a:ext>
            </a:extLst>
          </p:cNvPr>
          <p:cNvSpPr txBox="1"/>
          <p:nvPr/>
        </p:nvSpPr>
        <p:spPr>
          <a:xfrm>
            <a:off x="592378" y="1135606"/>
            <a:ext cx="2743200" cy="369332"/>
          </a:xfrm>
          <a:prstGeom prst="rect">
            <a:avLst/>
          </a:prstGeom>
          <a:solidFill>
            <a:srgbClr val="80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FFC000"/>
                </a:solidFill>
                <a:cs typeface="Calibri"/>
              </a:rPr>
              <a:t>Take the Quiz!</a:t>
            </a:r>
          </a:p>
        </p:txBody>
      </p:sp>
      <p:pic>
        <p:nvPicPr>
          <p:cNvPr id="2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CB77902E-16D1-4659-87B2-0D2A1A49E6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35" b="21376"/>
          <a:stretch/>
        </p:blipFill>
        <p:spPr>
          <a:xfrm>
            <a:off x="340290" y="2845366"/>
            <a:ext cx="6970896" cy="3338838"/>
          </a:xfrm>
          <a:prstGeom prst="rect">
            <a:avLst/>
          </a:prstGeom>
        </p:spPr>
      </p:pic>
      <p:pic>
        <p:nvPicPr>
          <p:cNvPr id="10" name="Picture 21" descr="A picture containing toy, clipart&#10;&#10;Description automatically generated">
            <a:extLst>
              <a:ext uri="{FF2B5EF4-FFF2-40B4-BE49-F238E27FC236}">
                <a16:creationId xmlns:a16="http://schemas.microsoft.com/office/drawing/2014/main" id="{F06D3805-1EB9-4C3C-81E7-14528E2C7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437" y="2671203"/>
            <a:ext cx="1100976" cy="1112182"/>
          </a:xfrm>
          <a:prstGeom prst="rect">
            <a:avLst/>
          </a:prstGeom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97AFE376-37E4-47AE-A824-52C1A698B587}"/>
              </a:ext>
            </a:extLst>
          </p:cNvPr>
          <p:cNvSpPr/>
          <p:nvPr/>
        </p:nvSpPr>
        <p:spPr>
          <a:xfrm>
            <a:off x="3946712" y="1453000"/>
            <a:ext cx="1479175" cy="1221440"/>
          </a:xfrm>
          <a:prstGeom prst="wedgeRoundRect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>
                <a:solidFill>
                  <a:srgbClr val="800000"/>
                </a:solidFill>
                <a:cs typeface="Calibri"/>
              </a:rPr>
              <a:t>Hey, can you take me to the Business office?</a:t>
            </a:r>
            <a:endParaRPr lang="en-US" err="1">
              <a:solidFill>
                <a:srgbClr val="800000"/>
              </a:solidFill>
              <a:cs typeface="Calibri" panose="020F0502020204030204"/>
            </a:endParaRPr>
          </a:p>
        </p:txBody>
      </p:sp>
      <p:pic>
        <p:nvPicPr>
          <p:cNvPr id="21" name="Graphic 21" descr="Compass with solid fill">
            <a:extLst>
              <a:ext uri="{FF2B5EF4-FFF2-40B4-BE49-F238E27FC236}">
                <a16:creationId xmlns:a16="http://schemas.microsoft.com/office/drawing/2014/main" id="{B926DF89-BDB4-4D92-9AB6-CE1C24852F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5270" y="3106271"/>
            <a:ext cx="533400" cy="533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8106E81-E514-4682-92E9-67743CC601BE}"/>
              </a:ext>
            </a:extLst>
          </p:cNvPr>
          <p:cNvSpPr txBox="1"/>
          <p:nvPr/>
        </p:nvSpPr>
        <p:spPr>
          <a:xfrm>
            <a:off x="6931959" y="2976283"/>
            <a:ext cx="3003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cs typeface="Calibri"/>
              </a:rPr>
              <a:t>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2FED3E-AB41-4E68-8DBA-6B7F6FA47A3B}"/>
              </a:ext>
            </a:extLst>
          </p:cNvPr>
          <p:cNvSpPr txBox="1"/>
          <p:nvPr/>
        </p:nvSpPr>
        <p:spPr>
          <a:xfrm>
            <a:off x="7402545" y="338048"/>
            <a:ext cx="3351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cs typeface="Calibri"/>
              </a:rPr>
              <a:t>Description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30E1C2-B85E-4B43-AB06-6C3393FEC9DC}"/>
              </a:ext>
            </a:extLst>
          </p:cNvPr>
          <p:cNvSpPr txBox="1"/>
          <p:nvPr/>
        </p:nvSpPr>
        <p:spPr>
          <a:xfrm>
            <a:off x="7474431" y="821532"/>
            <a:ext cx="3979785" cy="3139321"/>
          </a:xfrm>
          <a:prstGeom prst="rect">
            <a:avLst/>
          </a:prstGeom>
          <a:solidFill>
            <a:srgbClr val="800000">
              <a:alpha val="43922"/>
            </a:srgb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dirty="0">
                <a:cs typeface="Calibri"/>
              </a:rPr>
              <a:t>  </a:t>
            </a:r>
            <a:r>
              <a:rPr lang="en-US" dirty="0">
                <a:solidFill>
                  <a:srgbClr val="FFD700"/>
                </a:solidFill>
                <a:cs typeface="Calibri"/>
              </a:rPr>
              <a:t>  </a:t>
            </a:r>
            <a:endParaRPr lang="en-US" dirty="0"/>
          </a:p>
          <a:p>
            <a:pPr algn="just"/>
            <a:r>
              <a:rPr lang="en-US" dirty="0">
                <a:solidFill>
                  <a:srgbClr val="FFD700"/>
                </a:solidFill>
                <a:cs typeface="Calibri"/>
              </a:rPr>
              <a:t>This is a rough view of the how the game is supposed to look like. The user takes the mission the </a:t>
            </a:r>
            <a:r>
              <a:rPr lang="en-US" dirty="0" err="1">
                <a:solidFill>
                  <a:srgbClr val="FFD700"/>
                </a:solidFill>
                <a:cs typeface="Calibri"/>
              </a:rPr>
              <a:t>niblet</a:t>
            </a:r>
            <a:r>
              <a:rPr lang="en-US" dirty="0">
                <a:solidFill>
                  <a:srgbClr val="FFD700"/>
                </a:solidFill>
                <a:cs typeface="Calibri"/>
              </a:rPr>
              <a:t> gives him/her and executes as per the request.</a:t>
            </a:r>
          </a:p>
          <a:p>
            <a:pPr algn="just"/>
            <a:endParaRPr lang="en-US" dirty="0">
              <a:solidFill>
                <a:srgbClr val="FFD700"/>
              </a:solidFill>
              <a:cs typeface="Calibri"/>
            </a:endParaRPr>
          </a:p>
          <a:p>
            <a:pPr algn="just"/>
            <a:r>
              <a:rPr lang="en-US" b="1" dirty="0">
                <a:solidFill>
                  <a:srgbClr val="FFD700"/>
                </a:solidFill>
                <a:cs typeface="Calibri"/>
              </a:rPr>
              <a:t>Component Descriptions</a:t>
            </a:r>
            <a:r>
              <a:rPr lang="en-US" dirty="0">
                <a:solidFill>
                  <a:srgbClr val="FFFFFF"/>
                </a:solidFill>
                <a:cs typeface="Calibri"/>
              </a:rPr>
              <a:t> </a:t>
            </a:r>
            <a:r>
              <a:rPr lang="en-US" dirty="0">
                <a:cs typeface="Calibri"/>
              </a:rPr>
              <a:t> </a:t>
            </a:r>
            <a:endParaRPr lang="en-US" dirty="0">
              <a:ea typeface="+mn-lt"/>
              <a:cs typeface="+mn-lt"/>
            </a:endParaRPr>
          </a:p>
          <a:p>
            <a:pPr algn="just"/>
            <a:r>
              <a:rPr lang="en-US" dirty="0">
                <a:solidFill>
                  <a:srgbClr val="FFFFFF"/>
                </a:solidFill>
                <a:cs typeface="Calibri"/>
              </a:rPr>
              <a:t> </a:t>
            </a:r>
            <a:r>
              <a:rPr lang="en-US" dirty="0">
                <a:cs typeface="Calibri"/>
              </a:rPr>
              <a:t> </a:t>
            </a:r>
            <a:r>
              <a:rPr lang="en-US" dirty="0">
                <a:solidFill>
                  <a:srgbClr val="FFFFFF"/>
                </a:solidFill>
                <a:cs typeface="Calibri"/>
              </a:rPr>
              <a:t> </a:t>
            </a:r>
            <a:endParaRPr lang="en-US">
              <a:solidFill>
                <a:srgbClr val="FFFFFF"/>
              </a:solidFill>
              <a:ea typeface="+mn-lt"/>
              <a:cs typeface="+mn-lt"/>
            </a:endParaRPr>
          </a:p>
          <a:p>
            <a:pPr algn="just"/>
            <a:r>
              <a:rPr lang="en-US" dirty="0">
                <a:solidFill>
                  <a:srgbClr val="FFD700"/>
                </a:solidFill>
                <a:cs typeface="Calibri"/>
              </a:rPr>
              <a:t>21   Arrows</a:t>
            </a:r>
            <a:endParaRPr lang="en-US" dirty="0" err="1">
              <a:ea typeface="+mn-lt"/>
              <a:cs typeface="+mn-lt"/>
            </a:endParaRPr>
          </a:p>
          <a:p>
            <a:pPr algn="just"/>
            <a:r>
              <a:rPr lang="en-US" dirty="0">
                <a:solidFill>
                  <a:srgbClr val="FFD700"/>
                </a:solidFill>
                <a:cs typeface="Calibri"/>
              </a:rPr>
              <a:t>22   Quit Game</a:t>
            </a:r>
            <a:endParaRPr lang="en-US" dirty="0">
              <a:ea typeface="+mn-lt"/>
              <a:cs typeface="+mn-lt"/>
            </a:endParaRPr>
          </a:p>
        </p:txBody>
      </p:sp>
      <p:pic>
        <p:nvPicPr>
          <p:cNvPr id="4" name="Picture 18" descr="Shape, icon&#10;&#10;Description automatically generated">
            <a:extLst>
              <a:ext uri="{FF2B5EF4-FFF2-40B4-BE49-F238E27FC236}">
                <a16:creationId xmlns:a16="http://schemas.microsoft.com/office/drawing/2014/main" id="{E2508276-E0E5-4F3C-9973-0DEB674154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0355" y="4717249"/>
            <a:ext cx="2028324" cy="195362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8562A2-CE50-4E74-802A-8629B9BB8DC6}"/>
              </a:ext>
            </a:extLst>
          </p:cNvPr>
          <p:cNvSpPr/>
          <p:nvPr/>
        </p:nvSpPr>
        <p:spPr>
          <a:xfrm>
            <a:off x="405479" y="2265521"/>
            <a:ext cx="1364374" cy="4011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  <a:cs typeface="Calibri"/>
              </a:rPr>
              <a:t>Quit Game</a:t>
            </a:r>
          </a:p>
        </p:txBody>
      </p:sp>
    </p:spTree>
    <p:extLst>
      <p:ext uri="{BB962C8B-B14F-4D97-AF65-F5344CB8AC3E}">
        <p14:creationId xmlns:p14="http://schemas.microsoft.com/office/powerpoint/2010/main" val="3017416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Diagram&#10;&#10;Description automatically generated">
            <a:extLst>
              <a:ext uri="{FF2B5EF4-FFF2-40B4-BE49-F238E27FC236}">
                <a16:creationId xmlns:a16="http://schemas.microsoft.com/office/drawing/2014/main" id="{7E2B83B1-2C46-4FED-947E-3BF814A016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8" r="410" b="2306"/>
          <a:stretch/>
        </p:blipFill>
        <p:spPr>
          <a:xfrm>
            <a:off x="257372" y="221261"/>
            <a:ext cx="4698486" cy="4441249"/>
          </a:xfrm>
          <a:prstGeom prst="rect">
            <a:avLst/>
          </a:prstGeom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97AFE376-37E4-47AE-A824-52C1A698B587}"/>
              </a:ext>
            </a:extLst>
          </p:cNvPr>
          <p:cNvSpPr/>
          <p:nvPr/>
        </p:nvSpPr>
        <p:spPr>
          <a:xfrm>
            <a:off x="4085311" y="541784"/>
            <a:ext cx="1479175" cy="1221440"/>
          </a:xfrm>
          <a:prstGeom prst="wedgeRoundRect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solidFill>
                  <a:srgbClr val="800000"/>
                </a:solidFill>
                <a:cs typeface="Calibri"/>
              </a:rPr>
              <a:t>Take me to the soccer field. They need me! </a:t>
            </a:r>
            <a:endParaRPr lang="en-US"/>
          </a:p>
        </p:txBody>
      </p:sp>
      <p:pic>
        <p:nvPicPr>
          <p:cNvPr id="3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2A523511-3C09-4773-A1AA-703162D03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955" y="1898747"/>
            <a:ext cx="995083" cy="995083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B39ACAFB-1669-45BE-ACC1-3205797208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9" t="1007" r="46905" b="3653"/>
          <a:stretch/>
        </p:blipFill>
        <p:spPr>
          <a:xfrm>
            <a:off x="5582818" y="187362"/>
            <a:ext cx="4281516" cy="6550981"/>
          </a:xfrm>
          <a:prstGeom prst="rect">
            <a:avLst/>
          </a:prstGeom>
        </p:spPr>
      </p:pic>
      <p:pic>
        <p:nvPicPr>
          <p:cNvPr id="6" name="Graphic 21" descr="Compass with solid fill">
            <a:extLst>
              <a:ext uri="{FF2B5EF4-FFF2-40B4-BE49-F238E27FC236}">
                <a16:creationId xmlns:a16="http://schemas.microsoft.com/office/drawing/2014/main" id="{DA72A7EB-11E2-46E8-80EA-0055312ABE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05809" y="533637"/>
            <a:ext cx="533400" cy="533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2E1F29-688A-4568-BABC-9B7362591926}"/>
              </a:ext>
            </a:extLst>
          </p:cNvPr>
          <p:cNvSpPr txBox="1"/>
          <p:nvPr/>
        </p:nvSpPr>
        <p:spPr>
          <a:xfrm>
            <a:off x="9565931" y="357055"/>
            <a:ext cx="3003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cs typeface="Calibri"/>
              </a:rPr>
              <a:t>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895BD0A-9E7E-45AA-A82D-AEE61727734E}"/>
              </a:ext>
            </a:extLst>
          </p:cNvPr>
          <p:cNvCxnSpPr/>
          <p:nvPr/>
        </p:nvCxnSpPr>
        <p:spPr>
          <a:xfrm>
            <a:off x="149392" y="89234"/>
            <a:ext cx="0" cy="5053261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8B5DB7-A9B0-4B84-A8D4-B5849D657C44}"/>
              </a:ext>
            </a:extLst>
          </p:cNvPr>
          <p:cNvCxnSpPr>
            <a:cxnSpLocks/>
          </p:cNvCxnSpPr>
          <p:nvPr/>
        </p:nvCxnSpPr>
        <p:spPr>
          <a:xfrm flipH="1" flipV="1">
            <a:off x="149392" y="5132468"/>
            <a:ext cx="5113421" cy="2005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17A5DE-E7B4-46CE-AC6F-733A9147ABC5}"/>
              </a:ext>
            </a:extLst>
          </p:cNvPr>
          <p:cNvCxnSpPr>
            <a:cxnSpLocks/>
          </p:cNvCxnSpPr>
          <p:nvPr/>
        </p:nvCxnSpPr>
        <p:spPr>
          <a:xfrm>
            <a:off x="5262811" y="5142496"/>
            <a:ext cx="1" cy="167439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000B4A-4B74-4BF2-A7FF-9D20CB537206}"/>
              </a:ext>
            </a:extLst>
          </p:cNvPr>
          <p:cNvCxnSpPr>
            <a:cxnSpLocks/>
          </p:cNvCxnSpPr>
          <p:nvPr/>
        </p:nvCxnSpPr>
        <p:spPr>
          <a:xfrm flipH="1" flipV="1">
            <a:off x="5302917" y="6786810"/>
            <a:ext cx="4842711" cy="20054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4E33A0D-0072-493E-BE72-62A5D33CB123}"/>
              </a:ext>
            </a:extLst>
          </p:cNvPr>
          <p:cNvCxnSpPr>
            <a:cxnSpLocks/>
          </p:cNvCxnSpPr>
          <p:nvPr/>
        </p:nvCxnSpPr>
        <p:spPr>
          <a:xfrm>
            <a:off x="10135602" y="89234"/>
            <a:ext cx="0" cy="6727655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8" descr="Shape, icon&#10;&#10;Description automatically generated">
            <a:extLst>
              <a:ext uri="{FF2B5EF4-FFF2-40B4-BE49-F238E27FC236}">
                <a16:creationId xmlns:a16="http://schemas.microsoft.com/office/drawing/2014/main" id="{9C99F7A9-DEDC-4F8B-B613-C48C7F6A17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9796" y="4717249"/>
            <a:ext cx="2028324" cy="1953627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EE48A3-1FC0-4B60-9299-EC1DCDF64D69}"/>
              </a:ext>
            </a:extLst>
          </p:cNvPr>
          <p:cNvCxnSpPr>
            <a:cxnSpLocks/>
          </p:cNvCxnSpPr>
          <p:nvPr/>
        </p:nvCxnSpPr>
        <p:spPr>
          <a:xfrm flipH="1" flipV="1">
            <a:off x="159418" y="69178"/>
            <a:ext cx="9966158" cy="60158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2235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A88E4-CFE4-4605-914A-1B6C7A749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ISC Floor Map</a:t>
            </a:r>
            <a:endParaRPr lang="en-US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DA33242C-C704-44BE-9809-87E255800B27}"/>
              </a:ext>
            </a:extLst>
          </p:cNvPr>
          <p:cNvSpPr/>
          <p:nvPr/>
        </p:nvSpPr>
        <p:spPr>
          <a:xfrm>
            <a:off x="5100918" y="2629617"/>
            <a:ext cx="1770527" cy="705970"/>
          </a:xfrm>
          <a:prstGeom prst="wedgeRoundRect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/>
            <a:r>
              <a:rPr lang="en-US">
                <a:solidFill>
                  <a:srgbClr val="800000"/>
                </a:solidFill>
                <a:cs typeface="Calibri" panose="020F0502020204030204"/>
              </a:rPr>
              <a:t>Lorem Ipsum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B432061-08AE-49FB-87DC-D5D796F98B5D}"/>
              </a:ext>
            </a:extLst>
          </p:cNvPr>
          <p:cNvSpPr/>
          <p:nvPr/>
        </p:nvSpPr>
        <p:spPr>
          <a:xfrm>
            <a:off x="5280213" y="3498476"/>
            <a:ext cx="425823" cy="381000"/>
          </a:xfrm>
          <a:prstGeom prst="ellipse">
            <a:avLst/>
          </a:prstGeom>
          <a:solidFill>
            <a:srgbClr val="FFD700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2">
                    <a:lumMod val="75000"/>
                  </a:schemeClr>
                </a:solidFill>
                <a:cs typeface="Calibri"/>
              </a:rPr>
              <a:t>C</a:t>
            </a:r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144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92743D59-2CA9-48CA-91DD-CCA95C9CF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663" y="810498"/>
            <a:ext cx="6472988" cy="5778424"/>
          </a:xfrm>
          <a:prstGeom prst="rect">
            <a:avLst/>
          </a:prstGeom>
        </p:spPr>
      </p:pic>
      <p:pic>
        <p:nvPicPr>
          <p:cNvPr id="3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E90232BD-9FCB-436B-AA13-D23050232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663" y="5577286"/>
            <a:ext cx="6472989" cy="10073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D082490-6E53-4CD6-A386-4DFAA4F25E49}"/>
              </a:ext>
            </a:extLst>
          </p:cNvPr>
          <p:cNvSpPr txBox="1"/>
          <p:nvPr/>
        </p:nvSpPr>
        <p:spPr>
          <a:xfrm>
            <a:off x="2740899" y="1367220"/>
            <a:ext cx="3351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cs typeface="Calibri"/>
              </a:rPr>
              <a:t>Assessment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E8C9B3-5E1B-4601-A485-A6CB6094AABE}"/>
              </a:ext>
            </a:extLst>
          </p:cNvPr>
          <p:cNvSpPr/>
          <p:nvPr/>
        </p:nvSpPr>
        <p:spPr>
          <a:xfrm>
            <a:off x="7210164" y="4443356"/>
            <a:ext cx="1375580" cy="43475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C00000"/>
                </a:solidFill>
                <a:cs typeface="Calibri"/>
              </a:rPr>
              <a:t>Retake Quiz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76E331-D324-44F1-853E-9637AA4A9779}"/>
              </a:ext>
            </a:extLst>
          </p:cNvPr>
          <p:cNvSpPr/>
          <p:nvPr/>
        </p:nvSpPr>
        <p:spPr>
          <a:xfrm>
            <a:off x="7263480" y="5145432"/>
            <a:ext cx="1319550" cy="43475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C00000"/>
                </a:solidFill>
                <a:cs typeface="Calibri"/>
              </a:rPr>
              <a:t>Exit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B7BC27-4C65-41ED-95EC-E40B17BB1986}"/>
              </a:ext>
            </a:extLst>
          </p:cNvPr>
          <p:cNvSpPr/>
          <p:nvPr/>
        </p:nvSpPr>
        <p:spPr>
          <a:xfrm>
            <a:off x="7214174" y="1476628"/>
            <a:ext cx="1364374" cy="42354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C00000"/>
                </a:solidFill>
                <a:cs typeface="Calibri"/>
              </a:rPr>
              <a:t>Home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2F2E69-9F51-4937-8CAB-6044BC134EB0}"/>
              </a:ext>
            </a:extLst>
          </p:cNvPr>
          <p:cNvSpPr txBox="1"/>
          <p:nvPr/>
        </p:nvSpPr>
        <p:spPr>
          <a:xfrm>
            <a:off x="3723408" y="2024690"/>
            <a:ext cx="4862103" cy="2308324"/>
          </a:xfrm>
          <a:prstGeom prst="rect">
            <a:avLst/>
          </a:prstGeom>
          <a:solidFill>
            <a:srgbClr val="800000">
              <a:alpha val="43922"/>
            </a:srgb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dirty="0">
                <a:solidFill>
                  <a:srgbClr val="FFD700"/>
                </a:solidFill>
                <a:cs typeface="Calibri"/>
              </a:rPr>
              <a:t>Score: 12/15</a:t>
            </a:r>
            <a:endParaRPr lang="en-US"/>
          </a:p>
          <a:p>
            <a:pPr algn="just"/>
            <a:endParaRPr lang="en-US" dirty="0">
              <a:solidFill>
                <a:srgbClr val="FFD700"/>
              </a:solidFill>
              <a:cs typeface="Calibri"/>
            </a:endParaRPr>
          </a:p>
          <a:p>
            <a:pPr algn="just"/>
            <a:r>
              <a:rPr lang="en-US" dirty="0">
                <a:solidFill>
                  <a:srgbClr val="FFD700"/>
                </a:solidFill>
                <a:cs typeface="Calibri"/>
              </a:rPr>
              <a:t>Comments:  Great memory. You will not get lost around Concordia. </a:t>
            </a:r>
          </a:p>
          <a:p>
            <a:pPr algn="just"/>
            <a:endParaRPr lang="en-US" dirty="0">
              <a:solidFill>
                <a:srgbClr val="FFD700"/>
              </a:solidFill>
              <a:cs typeface="Calibri"/>
            </a:endParaRPr>
          </a:p>
          <a:p>
            <a:pPr algn="just"/>
            <a:r>
              <a:rPr lang="en-US" dirty="0">
                <a:solidFill>
                  <a:srgbClr val="FFD700"/>
                </a:solidFill>
                <a:cs typeface="Calibri"/>
              </a:rPr>
              <a:t>Job Recommendation: Additionally, you should use this score and report it to  jobs like Student Ambassador or info desk.</a:t>
            </a:r>
            <a:endParaRPr lang="en-US" dirty="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BED780-C4DD-412C-9A39-BC7F3E535023}"/>
              </a:ext>
            </a:extLst>
          </p:cNvPr>
          <p:cNvSpPr txBox="1"/>
          <p:nvPr/>
        </p:nvSpPr>
        <p:spPr>
          <a:xfrm>
            <a:off x="9107609" y="909548"/>
            <a:ext cx="3351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cs typeface="Calibri"/>
              </a:rPr>
              <a:t>Description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25B225-0D5E-4165-8328-BE3FB2ACF277}"/>
              </a:ext>
            </a:extLst>
          </p:cNvPr>
          <p:cNvSpPr txBox="1"/>
          <p:nvPr/>
        </p:nvSpPr>
        <p:spPr>
          <a:xfrm>
            <a:off x="9194238" y="1479140"/>
            <a:ext cx="2716472" cy="4247317"/>
          </a:xfrm>
          <a:prstGeom prst="rect">
            <a:avLst/>
          </a:prstGeom>
          <a:solidFill>
            <a:srgbClr val="800000">
              <a:alpha val="43922"/>
            </a:srgb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dirty="0">
                <a:cs typeface="Calibri"/>
              </a:rPr>
              <a:t>  </a:t>
            </a:r>
            <a:r>
              <a:rPr lang="en-US" dirty="0">
                <a:solidFill>
                  <a:srgbClr val="FFD700"/>
                </a:solidFill>
                <a:cs typeface="Calibri"/>
              </a:rPr>
              <a:t> </a:t>
            </a:r>
            <a:endParaRPr lang="en-US" dirty="0"/>
          </a:p>
          <a:p>
            <a:pPr algn="just"/>
            <a:r>
              <a:rPr lang="en-US" dirty="0">
                <a:solidFill>
                  <a:srgbClr val="FFD700"/>
                </a:solidFill>
                <a:cs typeface="Calibri"/>
              </a:rPr>
              <a:t>This is the last page after the game ends. It describes the final assessment the user gets. The score and the comments as per the user's performance. </a:t>
            </a:r>
          </a:p>
          <a:p>
            <a:pPr algn="just"/>
            <a:endParaRPr lang="en-US" dirty="0">
              <a:solidFill>
                <a:srgbClr val="FFD700"/>
              </a:solidFill>
              <a:cs typeface="Calibri"/>
            </a:endParaRPr>
          </a:p>
          <a:p>
            <a:pPr algn="just"/>
            <a:r>
              <a:rPr lang="en-US" b="1" dirty="0">
                <a:solidFill>
                  <a:srgbClr val="FFD700"/>
                </a:solidFill>
                <a:ea typeface="+mn-lt"/>
                <a:cs typeface="+mn-lt"/>
              </a:rPr>
              <a:t>Component Description</a:t>
            </a:r>
            <a:endParaRPr lang="en-US" dirty="0">
              <a:ea typeface="+mn-lt"/>
              <a:cs typeface="+mn-lt"/>
            </a:endParaRPr>
          </a:p>
          <a:p>
            <a:pPr algn="just"/>
            <a:endParaRPr lang="en-US">
              <a:solidFill>
                <a:srgbClr val="FFFFFF"/>
              </a:solidFill>
              <a:cs typeface="Calibri"/>
            </a:endParaRPr>
          </a:p>
          <a:p>
            <a:pPr algn="just"/>
            <a:r>
              <a:rPr lang="en-US" dirty="0">
                <a:solidFill>
                  <a:srgbClr val="FFD700"/>
                </a:solidFill>
                <a:cs typeface="Calibri"/>
              </a:rPr>
              <a:t>23 Retake Quiz</a:t>
            </a:r>
          </a:p>
          <a:p>
            <a:pPr algn="just"/>
            <a:r>
              <a:rPr lang="en-US" dirty="0">
                <a:solidFill>
                  <a:srgbClr val="FFD700"/>
                </a:solidFill>
                <a:cs typeface="Calibri"/>
              </a:rPr>
              <a:t>24 Report Score</a:t>
            </a:r>
          </a:p>
          <a:p>
            <a:pPr algn="just"/>
            <a:r>
              <a:rPr lang="en-US" dirty="0">
                <a:solidFill>
                  <a:srgbClr val="FFD700"/>
                </a:solidFill>
                <a:cs typeface="Calibri"/>
              </a:rPr>
              <a:t>25 Exit</a:t>
            </a:r>
          </a:p>
          <a:p>
            <a:pPr algn="just"/>
            <a:endParaRPr lang="en-US">
              <a:solidFill>
                <a:srgbClr val="FFD700"/>
              </a:solidFill>
              <a:cs typeface="Calibri"/>
            </a:endParaRPr>
          </a:p>
        </p:txBody>
      </p:sp>
      <p:pic>
        <p:nvPicPr>
          <p:cNvPr id="13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B55571F-7A70-4896-B6A3-4329D2B45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732" y="2514320"/>
            <a:ext cx="1358714" cy="13587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F818FF-E28B-4FE4-B800-860AE2B550E4}"/>
              </a:ext>
            </a:extLst>
          </p:cNvPr>
          <p:cNvSpPr/>
          <p:nvPr/>
        </p:nvSpPr>
        <p:spPr>
          <a:xfrm>
            <a:off x="5403303" y="4439463"/>
            <a:ext cx="1454021" cy="42354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  <a:cs typeface="Calibri"/>
              </a:rPr>
              <a:t>Report Score</a:t>
            </a:r>
          </a:p>
        </p:txBody>
      </p:sp>
    </p:spTree>
    <p:extLst>
      <p:ext uri="{BB962C8B-B14F-4D97-AF65-F5344CB8AC3E}">
        <p14:creationId xmlns:p14="http://schemas.microsoft.com/office/powerpoint/2010/main" val="2790433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BB5FC914-D71F-4DE0-92BA-F73CC7A86E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0029901"/>
              </p:ext>
            </p:extLst>
          </p:nvPr>
        </p:nvGraphicFramePr>
        <p:xfrm>
          <a:off x="459441" y="22411"/>
          <a:ext cx="11263662" cy="6975668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1360558">
                  <a:extLst>
                    <a:ext uri="{9D8B030D-6E8A-4147-A177-3AD203B41FA5}">
                      <a16:colId xmlns:a16="http://schemas.microsoft.com/office/drawing/2014/main" val="975455708"/>
                    </a:ext>
                  </a:extLst>
                </a:gridCol>
                <a:gridCol w="2063146">
                  <a:extLst>
                    <a:ext uri="{9D8B030D-6E8A-4147-A177-3AD203B41FA5}">
                      <a16:colId xmlns:a16="http://schemas.microsoft.com/office/drawing/2014/main" val="1471460039"/>
                    </a:ext>
                  </a:extLst>
                </a:gridCol>
                <a:gridCol w="7839958">
                  <a:extLst>
                    <a:ext uri="{9D8B030D-6E8A-4147-A177-3AD203B41FA5}">
                      <a16:colId xmlns:a16="http://schemas.microsoft.com/office/drawing/2014/main" val="636519410"/>
                    </a:ext>
                  </a:extLst>
                </a:gridCol>
              </a:tblGrid>
              <a:tr h="51931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>
                          <a:solidFill>
                            <a:srgbClr val="FFD700"/>
                          </a:solidFill>
                        </a:rPr>
                        <a:t>Component ID</a:t>
                      </a:r>
                      <a:endParaRPr lang="en-US" sz="1400" dirty="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Name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rgbClr val="FFD700"/>
                          </a:solidFill>
                          <a:latin typeface="Calibri"/>
                        </a:rPr>
                        <a:t>Description</a:t>
                      </a:r>
                      <a:endParaRPr lang="en-US" dirty="0">
                        <a:solidFill>
                          <a:srgbClr val="FFD700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916345"/>
                  </a:ext>
                </a:extLst>
              </a:tr>
              <a:tr h="28071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01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Username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User put their Concordia Username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3767790"/>
                  </a:ext>
                </a:extLst>
              </a:tr>
              <a:tr h="28071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02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Password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User put their Concordia Password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389617"/>
                  </a:ext>
                </a:extLst>
              </a:tr>
              <a:tr h="28071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03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Forget Password?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Click if the user forget their password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210594"/>
                  </a:ext>
                </a:extLst>
              </a:tr>
              <a:tr h="28071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04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Sign In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Sign in to get the Home screen of the program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5240843"/>
                  </a:ext>
                </a:extLst>
              </a:tr>
              <a:tr h="28071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05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Incorrect Password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Pop up when the user put the wrong password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0670509"/>
                  </a:ext>
                </a:extLst>
              </a:tr>
              <a:tr h="28071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06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Take the Quiz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Take the user to the Choose the Character screen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480558"/>
                  </a:ext>
                </a:extLst>
              </a:tr>
              <a:tr h="28071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07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Study Concordia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Take the user to map options screen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9926244"/>
                  </a:ext>
                </a:extLst>
              </a:tr>
              <a:tr h="28071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08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Common Q&amp;A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Take the user to common Q&amp;A screen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896620"/>
                  </a:ext>
                </a:extLst>
              </a:tr>
              <a:tr h="28071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09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Back Button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Back to the Log In screen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12708"/>
                  </a:ext>
                </a:extLst>
              </a:tr>
              <a:tr h="28071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10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Campus Map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Take the user to the Campus Map screen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280156"/>
                  </a:ext>
                </a:extLst>
              </a:tr>
              <a:tr h="28071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11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Google Map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Take the user to the Google Map screen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3479553"/>
                  </a:ext>
                </a:extLst>
              </a:tr>
              <a:tr h="28071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12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Interactive Map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Take the user to the Interactive Map screen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821301"/>
                  </a:ext>
                </a:extLst>
              </a:tr>
              <a:tr h="28071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13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Back Button 2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Take the User to the Main Screen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1864134"/>
                  </a:ext>
                </a:extLst>
              </a:tr>
              <a:tr h="28071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14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Home Page</a:t>
                      </a:r>
                      <a:endParaRPr lang="en-US" dirty="0"/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Take the user back to the Home Screen</a:t>
                      </a:r>
                      <a:endParaRPr lang="en-US" dirty="0"/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189347"/>
                  </a:ext>
                </a:extLst>
              </a:tr>
              <a:tr h="28071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15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Learn More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Go to the Concordia 'About' Page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207319"/>
                  </a:ext>
                </a:extLst>
              </a:tr>
              <a:tr h="28071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16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Forward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Forward to the next Q&amp;A question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716181"/>
                  </a:ext>
                </a:extLst>
              </a:tr>
              <a:tr h="28071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17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Backward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Back to the previous Q&amp;A question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169551"/>
                  </a:ext>
                </a:extLst>
              </a:tr>
              <a:tr h="28071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18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Kernel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Choose Kernel character for the quiz and take the user to the Quiz Screen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461738"/>
                  </a:ext>
                </a:extLst>
              </a:tr>
              <a:tr h="28071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19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 err="1">
                          <a:solidFill>
                            <a:srgbClr val="FFD700"/>
                          </a:solidFill>
                        </a:rPr>
                        <a:t>Niblet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Choose </a:t>
                      </a:r>
                      <a:r>
                        <a:rPr lang="en-US" dirty="0" err="1">
                          <a:solidFill>
                            <a:srgbClr val="FFD700"/>
                          </a:solidFill>
                        </a:rPr>
                        <a:t>Niblet</a:t>
                      </a: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 character for the quiz and take the user to the Quiz Screen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854750"/>
                  </a:ext>
                </a:extLst>
              </a:tr>
              <a:tr h="28071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20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Back Button 3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Take the User back to the Main Screen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41548"/>
                  </a:ext>
                </a:extLst>
              </a:tr>
              <a:tr h="28071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21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Arrows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Move the Character in the Map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288146"/>
                  </a:ext>
                </a:extLst>
              </a:tr>
              <a:tr h="28071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22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Quit Game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Take the user back to the Main Screen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943698"/>
                  </a:ext>
                </a:extLst>
              </a:tr>
              <a:tr h="28071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23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Retake Quiz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rgbClr val="FFD700"/>
                          </a:solidFill>
                        </a:rPr>
                        <a:t>Take the user to the Character Screen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823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7953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BB5FC914-D71F-4DE0-92BA-F73CC7A86E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7341038"/>
              </p:ext>
            </p:extLst>
          </p:nvPr>
        </p:nvGraphicFramePr>
        <p:xfrm>
          <a:off x="560294" y="0"/>
          <a:ext cx="10983509" cy="914400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1326718">
                  <a:extLst>
                    <a:ext uri="{9D8B030D-6E8A-4147-A177-3AD203B41FA5}">
                      <a16:colId xmlns:a16="http://schemas.microsoft.com/office/drawing/2014/main" val="975455708"/>
                    </a:ext>
                  </a:extLst>
                </a:gridCol>
                <a:gridCol w="2011831">
                  <a:extLst>
                    <a:ext uri="{9D8B030D-6E8A-4147-A177-3AD203B41FA5}">
                      <a16:colId xmlns:a16="http://schemas.microsoft.com/office/drawing/2014/main" val="1471460039"/>
                    </a:ext>
                  </a:extLst>
                </a:gridCol>
                <a:gridCol w="7644960">
                  <a:extLst>
                    <a:ext uri="{9D8B030D-6E8A-4147-A177-3AD203B41FA5}">
                      <a16:colId xmlns:a16="http://schemas.microsoft.com/office/drawing/2014/main" val="636519410"/>
                    </a:ext>
                  </a:extLst>
                </a:gridCol>
              </a:tblGrid>
              <a:tr h="34229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solidFill>
                            <a:srgbClr val="FFD700"/>
                          </a:solidFill>
                        </a:rPr>
                        <a:t>Component ID</a:t>
                      </a:r>
                      <a:endParaRPr lang="en-US" sz="140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D700"/>
                          </a:solidFill>
                        </a:rPr>
                        <a:t>Name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solidFill>
                            <a:srgbClr val="FFD700"/>
                          </a:solidFill>
                          <a:latin typeface="Calibri"/>
                        </a:rPr>
                        <a:t>Description</a:t>
                      </a:r>
                      <a:endParaRPr lang="en-US">
                        <a:solidFill>
                          <a:srgbClr val="FFD700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916345"/>
                  </a:ext>
                </a:extLst>
              </a:tr>
              <a:tr h="263301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D700"/>
                          </a:solidFill>
                        </a:rPr>
                        <a:t>24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D700"/>
                          </a:solidFill>
                        </a:rPr>
                        <a:t>Report Score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solidFill>
                            <a:srgbClr val="FFD700"/>
                          </a:solidFill>
                        </a:rPr>
                        <a:t>Show the Results of the Quiz taken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3767790"/>
                  </a:ext>
                </a:extLst>
              </a:tr>
              <a:tr h="263301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D700"/>
                          </a:solidFill>
                        </a:rPr>
                        <a:t>25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solidFill>
                            <a:srgbClr val="FFD700"/>
                          </a:solidFill>
                        </a:rPr>
                        <a:t>Exit</a:t>
                      </a:r>
                      <a:endParaRPr lang="en-US"/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solidFill>
                            <a:srgbClr val="FFD700"/>
                          </a:solidFill>
                        </a:rPr>
                        <a:t>Exit the Program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800000">
                        <a:alpha val="6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389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2921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674728-4201-4086-9B16-D0DAA4E7B17E}"/>
              </a:ext>
            </a:extLst>
          </p:cNvPr>
          <p:cNvSpPr txBox="1"/>
          <p:nvPr/>
        </p:nvSpPr>
        <p:spPr>
          <a:xfrm>
            <a:off x="902475" y="1950377"/>
            <a:ext cx="9002971" cy="2862322"/>
          </a:xfrm>
          <a:prstGeom prst="rect">
            <a:avLst/>
          </a:prstGeom>
          <a:solidFill>
            <a:srgbClr val="800000">
              <a:alpha val="43922"/>
            </a:srgb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lvl="1" indent="-285750" algn="just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FFD700"/>
                </a:solidFill>
                <a:cs typeface="Calibri"/>
              </a:rPr>
              <a:t>To write codes for our pages into the program and moving method for the characters.</a:t>
            </a:r>
            <a:endParaRPr lang="en-US"/>
          </a:p>
          <a:p>
            <a:pPr marL="742950" lvl="1" indent="-285750" algn="just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FFD700"/>
                </a:solidFill>
                <a:cs typeface="Calibri"/>
              </a:rPr>
              <a:t>Gather information on campus buildings.</a:t>
            </a:r>
          </a:p>
          <a:p>
            <a:pPr marL="742950" lvl="1" indent="-285750" algn="just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FFD700"/>
                </a:solidFill>
                <a:cs typeface="Calibri"/>
              </a:rPr>
              <a:t>Formulate the Quiz.</a:t>
            </a:r>
          </a:p>
          <a:p>
            <a:pPr marL="742950" lvl="1" indent="-285750" algn="just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FFD700"/>
                </a:solidFill>
                <a:cs typeface="Calibri"/>
              </a:rPr>
              <a:t>Kernel and Niblet characters.</a:t>
            </a:r>
          </a:p>
          <a:p>
            <a:pPr marL="742950" lvl="1" indent="-285750" algn="just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FFD700"/>
                </a:solidFill>
                <a:cs typeface="Calibri"/>
              </a:rPr>
              <a:t>Move Method</a:t>
            </a:r>
          </a:p>
          <a:p>
            <a:pPr marL="742950" lvl="1" indent="-285750" algn="just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FFD700"/>
                </a:solidFill>
                <a:cs typeface="Calibri"/>
              </a:rPr>
              <a:t>Calculating the Result</a:t>
            </a:r>
          </a:p>
          <a:p>
            <a:pPr marL="285750" indent="-285750" algn="just">
              <a:buFont typeface="Arial"/>
              <a:buChar char="•"/>
            </a:pPr>
            <a:endParaRPr lang="en-US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97E0A2-F575-42FD-9DF6-92426A4F8BBD}"/>
              </a:ext>
            </a:extLst>
          </p:cNvPr>
          <p:cNvSpPr txBox="1"/>
          <p:nvPr/>
        </p:nvSpPr>
        <p:spPr>
          <a:xfrm>
            <a:off x="844216" y="1064795"/>
            <a:ext cx="642285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rgbClr val="800000"/>
                </a:solidFill>
                <a:cs typeface="Calibri"/>
              </a:rPr>
              <a:t>What is our Plan?</a:t>
            </a:r>
          </a:p>
        </p:txBody>
      </p:sp>
    </p:spTree>
    <p:extLst>
      <p:ext uri="{BB962C8B-B14F-4D97-AF65-F5344CB8AC3E}">
        <p14:creationId xmlns:p14="http://schemas.microsoft.com/office/powerpoint/2010/main" val="4043640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B941F7-A933-42A2-B4F0-9B4D057E8958}"/>
              </a:ext>
            </a:extLst>
          </p:cNvPr>
          <p:cNvSpPr txBox="1"/>
          <p:nvPr/>
        </p:nvSpPr>
        <p:spPr>
          <a:xfrm>
            <a:off x="834190" y="964532"/>
            <a:ext cx="642285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rgbClr val="800000"/>
                </a:solidFill>
                <a:cs typeface="Calibri"/>
              </a:rPr>
              <a:t>What are the Challenges?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89AA1C-50EC-48BA-B6A8-22A9DDC2E0E0}"/>
              </a:ext>
            </a:extLst>
          </p:cNvPr>
          <p:cNvSpPr txBox="1"/>
          <p:nvPr/>
        </p:nvSpPr>
        <p:spPr>
          <a:xfrm>
            <a:off x="834190" y="1910621"/>
            <a:ext cx="9002971" cy="2862322"/>
          </a:xfrm>
          <a:prstGeom prst="rect">
            <a:avLst/>
          </a:prstGeom>
          <a:solidFill>
            <a:srgbClr val="800000">
              <a:alpha val="43922"/>
            </a:srgb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FFD700"/>
                </a:solidFill>
                <a:cs typeface="Calibri"/>
              </a:rPr>
              <a:t>In our view the map we used is just a sample so, it may not indicate the actual or real experience. </a:t>
            </a:r>
            <a:endParaRPr lang="en-US"/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FFD700"/>
                </a:solidFill>
                <a:cs typeface="Calibri"/>
              </a:rPr>
              <a:t>Being a Beginner coders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FFD700"/>
                </a:solidFill>
                <a:cs typeface="Calibri"/>
              </a:rPr>
              <a:t>Time insufficient to do the whole codes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FFD700"/>
                </a:solidFill>
                <a:cs typeface="Calibri"/>
              </a:rPr>
              <a:t>The codes might be too much to handle.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FFD700"/>
                </a:solidFill>
                <a:cs typeface="Calibri"/>
              </a:rPr>
              <a:t> We don’t have a running Interface yet.  </a:t>
            </a:r>
          </a:p>
          <a:p>
            <a:pPr marL="285750" indent="-285750" algn="just">
              <a:buFont typeface="Arial"/>
              <a:buChar char="•"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9277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4402B9-15A4-4025-8C63-EEBDBB025D9E}"/>
              </a:ext>
            </a:extLst>
          </p:cNvPr>
          <p:cNvSpPr txBox="1"/>
          <p:nvPr/>
        </p:nvSpPr>
        <p:spPr>
          <a:xfrm>
            <a:off x="834190" y="1024690"/>
            <a:ext cx="461812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rgbClr val="800000"/>
                </a:solidFill>
                <a:cs typeface="Calibri"/>
              </a:rPr>
              <a:t>Abstract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47D389-C63B-4CB5-A4F0-FB1619FCEB40}"/>
              </a:ext>
            </a:extLst>
          </p:cNvPr>
          <p:cNvSpPr txBox="1"/>
          <p:nvPr/>
        </p:nvSpPr>
        <p:spPr>
          <a:xfrm>
            <a:off x="835951" y="1672187"/>
            <a:ext cx="9002971" cy="3416320"/>
          </a:xfrm>
          <a:prstGeom prst="rect">
            <a:avLst/>
          </a:prstGeom>
          <a:solidFill>
            <a:srgbClr val="800000">
              <a:alpha val="43922"/>
            </a:srgb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b="1">
                <a:solidFill>
                  <a:srgbClr val="FFD700"/>
                </a:solidFill>
                <a:cs typeface="Calibri"/>
              </a:rPr>
              <a:t>I. The purpose</a:t>
            </a:r>
            <a:endParaRPr lang="en-US">
              <a:cs typeface="Calibri" panose="020F0502020204030204"/>
            </a:endParaRPr>
          </a:p>
          <a:p>
            <a:pPr marL="285750" indent="-285750" algn="just">
              <a:buFont typeface="Arial"/>
              <a:buChar char="•"/>
            </a:pPr>
            <a:endParaRPr lang="en-US" b="1">
              <a:solidFill>
                <a:srgbClr val="FFD700"/>
              </a:solidFill>
              <a:cs typeface="Calibri"/>
            </a:endParaRPr>
          </a:p>
          <a:p>
            <a:pPr marL="742950" lvl="1" indent="-285750" algn="just">
              <a:buFont typeface="Arial"/>
              <a:buChar char="•"/>
            </a:pPr>
            <a:r>
              <a:rPr lang="en-US">
                <a:solidFill>
                  <a:srgbClr val="FFD700"/>
                </a:solidFill>
                <a:cs typeface="Calibri"/>
              </a:rPr>
              <a:t>To know more about Concordia College through a fun and an interactive game.</a:t>
            </a:r>
            <a:endParaRPr lang="en-US">
              <a:solidFill>
                <a:srgbClr val="FFD700"/>
              </a:solidFill>
              <a:ea typeface="+mn-lt"/>
              <a:cs typeface="+mn-lt"/>
            </a:endParaRPr>
          </a:p>
          <a:p>
            <a:pPr marL="742950" lvl="1" indent="-285750" algn="just">
              <a:buFont typeface="Arial"/>
              <a:buChar char="•"/>
            </a:pPr>
            <a:r>
              <a:rPr lang="en-US">
                <a:solidFill>
                  <a:srgbClr val="FFD700"/>
                </a:solidFill>
                <a:ea typeface="+mn-lt"/>
                <a:cs typeface="+mn-lt"/>
              </a:rPr>
              <a:t>Weather and COVID restrictions are not favorable for students to explore</a:t>
            </a:r>
            <a:endParaRPr lang="en-US">
              <a:cs typeface="Calibri" panose="020F0502020204030204"/>
            </a:endParaRPr>
          </a:p>
          <a:p>
            <a:pPr marL="285750" indent="-285750" algn="just">
              <a:buFont typeface="Arial"/>
              <a:buChar char="•"/>
            </a:pPr>
            <a:endParaRPr lang="en-US">
              <a:solidFill>
                <a:srgbClr val="FFD700"/>
              </a:solidFill>
              <a:ea typeface="+mn-lt"/>
              <a:cs typeface="+mn-lt"/>
            </a:endParaRPr>
          </a:p>
          <a:p>
            <a:r>
              <a:rPr lang="en-US" b="1">
                <a:solidFill>
                  <a:srgbClr val="FFD700"/>
                </a:solidFill>
                <a:ea typeface="+mn-lt"/>
                <a:cs typeface="+mn-lt"/>
              </a:rPr>
              <a:t>II. Why is your project important?  Why is it relevant? </a:t>
            </a:r>
          </a:p>
          <a:p>
            <a:pPr marL="285750" indent="-285750">
              <a:buFont typeface="Arial"/>
              <a:buChar char="•"/>
            </a:pPr>
            <a:endParaRPr lang="en-US" b="1">
              <a:solidFill>
                <a:srgbClr val="FFD700"/>
              </a:solidFill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</a:pPr>
            <a:r>
              <a:rPr lang="en-US">
                <a:solidFill>
                  <a:srgbClr val="FFD700"/>
                </a:solidFill>
                <a:ea typeface="+mn-lt"/>
                <a:cs typeface="+mn-lt"/>
              </a:rPr>
              <a:t>Covid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solidFill>
                  <a:srgbClr val="FFD700"/>
                </a:solidFill>
                <a:ea typeface="+mn-lt"/>
                <a:cs typeface="+mn-lt"/>
              </a:rPr>
              <a:t>Incoming Students and Freshmen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solidFill>
                  <a:srgbClr val="FFD700"/>
                </a:solidFill>
                <a:ea typeface="+mn-lt"/>
                <a:cs typeface="+mn-lt"/>
              </a:rPr>
              <a:t>Student Ambassadors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solidFill>
                  <a:srgbClr val="FFD700"/>
                </a:solidFill>
                <a:cs typeface="Calibri"/>
              </a:rPr>
              <a:t>To know more about Concordia Campus</a:t>
            </a:r>
          </a:p>
          <a:p>
            <a:pPr marL="285750" indent="-285750" algn="just">
              <a:buFont typeface="Arial"/>
              <a:buChar char="•"/>
            </a:pPr>
            <a:endParaRPr lang="en-US">
              <a:solidFill>
                <a:srgbClr val="FFD7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7693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DAC5B6-20CE-447F-8BA1-F2274AC7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1D22B31-BF8F-446B-9009-8A251FB17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7AD5B1B2-5CD9-4CAC-A466-F16CBA68AC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546" b="19126"/>
          <a:stretch/>
        </p:blipFill>
        <p:spPr>
          <a:xfrm>
            <a:off x="3096470" y="2646562"/>
            <a:ext cx="4130436" cy="3322314"/>
          </a:xfrm>
          <a:prstGeom prst="rect">
            <a:avLst/>
          </a:prstGeom>
        </p:spPr>
      </p:pic>
      <p:pic>
        <p:nvPicPr>
          <p:cNvPr id="13" name="Graphic 13" descr="Thought bubble outline">
            <a:extLst>
              <a:ext uri="{FF2B5EF4-FFF2-40B4-BE49-F238E27FC236}">
                <a16:creationId xmlns:a16="http://schemas.microsoft.com/office/drawing/2014/main" id="{7E94C0F4-DF8F-469A-B566-1A4EECA9B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1418" y="428065"/>
            <a:ext cx="3424517" cy="34133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596716-D3AE-4E9A-8E89-2F7F0BC3AB5E}"/>
              </a:ext>
            </a:extLst>
          </p:cNvPr>
          <p:cNvSpPr txBox="1"/>
          <p:nvPr/>
        </p:nvSpPr>
        <p:spPr>
          <a:xfrm>
            <a:off x="6091518" y="1306608"/>
            <a:ext cx="274319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ea typeface="+mn-lt"/>
                <a:cs typeface="+mn-lt"/>
              </a:rPr>
              <a:t>Questions &amp;</a:t>
            </a:r>
          </a:p>
          <a:p>
            <a:r>
              <a:rPr lang="en-US" sz="2400" b="1">
                <a:solidFill>
                  <a:srgbClr val="C00000"/>
                </a:solidFill>
                <a:cs typeface="Calibri"/>
              </a:rPr>
              <a:t>Suggestions?</a:t>
            </a:r>
          </a:p>
        </p:txBody>
      </p:sp>
    </p:spTree>
    <p:extLst>
      <p:ext uri="{BB962C8B-B14F-4D97-AF65-F5344CB8AC3E}">
        <p14:creationId xmlns:p14="http://schemas.microsoft.com/office/powerpoint/2010/main" val="1153574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309804-32DB-4039-AF82-F2098B3DCC0D}"/>
              </a:ext>
            </a:extLst>
          </p:cNvPr>
          <p:cNvSpPr txBox="1"/>
          <p:nvPr/>
        </p:nvSpPr>
        <p:spPr>
          <a:xfrm>
            <a:off x="610072" y="520425"/>
            <a:ext cx="461812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rgbClr val="800000"/>
                </a:solidFill>
                <a:cs typeface="Calibri"/>
              </a:rPr>
              <a:t>Presentation Outline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18E4CF-E378-49C0-8719-436C9C7CD029}"/>
              </a:ext>
            </a:extLst>
          </p:cNvPr>
          <p:cNvSpPr txBox="1"/>
          <p:nvPr/>
        </p:nvSpPr>
        <p:spPr>
          <a:xfrm>
            <a:off x="678357" y="1334054"/>
            <a:ext cx="8924530" cy="5173852"/>
          </a:xfrm>
          <a:prstGeom prst="rect">
            <a:avLst/>
          </a:prstGeom>
          <a:solidFill>
            <a:srgbClr val="800000">
              <a:alpha val="43922"/>
            </a:srgb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endParaRPr lang="en-US" b="1">
              <a:solidFill>
                <a:srgbClr val="FFD700"/>
              </a:solidFill>
              <a:cs typeface="Calibri"/>
            </a:endParaRPr>
          </a:p>
          <a:p>
            <a:pPr algn="just"/>
            <a:r>
              <a:rPr lang="en-US">
                <a:solidFill>
                  <a:srgbClr val="FFD700"/>
                </a:solidFill>
                <a:cs typeface="Calibri"/>
              </a:rPr>
              <a:t>I. </a:t>
            </a:r>
            <a:r>
              <a:rPr lang="en-US" b="1">
                <a:solidFill>
                  <a:srgbClr val="FFD700"/>
                </a:solidFill>
                <a:cs typeface="Calibri"/>
              </a:rPr>
              <a:t> Screen Mockups</a:t>
            </a:r>
            <a:endParaRPr lang="en-US" b="1">
              <a:solidFill>
                <a:srgbClr val="FFFFFF"/>
              </a:solidFill>
              <a:cs typeface="Calibri"/>
            </a:endParaRPr>
          </a:p>
          <a:p>
            <a:pPr lvl="1" algn="just">
              <a:lnSpc>
                <a:spcPct val="150000"/>
              </a:lnSpc>
            </a:pPr>
            <a:r>
              <a:rPr lang="en-US">
                <a:solidFill>
                  <a:srgbClr val="FFD700"/>
                </a:solidFill>
                <a:cs typeface="Calibri"/>
              </a:rPr>
              <a:t>1. </a:t>
            </a:r>
            <a:r>
              <a:rPr lang="en-US">
                <a:solidFill>
                  <a:srgbClr val="FFD700"/>
                </a:solidFill>
                <a:latin typeface="Rockwell"/>
                <a:cs typeface="Calibri"/>
              </a:rPr>
              <a:t>Main Home Page</a:t>
            </a:r>
          </a:p>
          <a:p>
            <a:pPr lvl="1" algn="just">
              <a:lnSpc>
                <a:spcPct val="150000"/>
              </a:lnSpc>
            </a:pPr>
            <a:r>
              <a:rPr lang="en-US">
                <a:solidFill>
                  <a:srgbClr val="FFD700"/>
                </a:solidFill>
                <a:latin typeface="Rockwell"/>
                <a:cs typeface="Calibri"/>
              </a:rPr>
              <a:t>2. Choices</a:t>
            </a:r>
          </a:p>
          <a:p>
            <a:pPr lvl="2" algn="just">
              <a:lnSpc>
                <a:spcPct val="150000"/>
              </a:lnSpc>
            </a:pPr>
            <a:r>
              <a:rPr lang="en-US">
                <a:solidFill>
                  <a:srgbClr val="FFD700"/>
                </a:solidFill>
                <a:cs typeface="Calibri"/>
              </a:rPr>
              <a:t>a.</a:t>
            </a:r>
            <a:r>
              <a:rPr lang="en-US" i="1">
                <a:solidFill>
                  <a:srgbClr val="FFD700"/>
                </a:solidFill>
                <a:cs typeface="Calibri"/>
              </a:rPr>
              <a:t> </a:t>
            </a:r>
            <a:r>
              <a:rPr lang="en-US">
                <a:solidFill>
                  <a:srgbClr val="FFD700"/>
                </a:solidFill>
                <a:cs typeface="Calibri"/>
              </a:rPr>
              <a:t>Take Quiz</a:t>
            </a:r>
          </a:p>
          <a:p>
            <a:pPr lvl="2" algn="just">
              <a:lnSpc>
                <a:spcPct val="150000"/>
              </a:lnSpc>
            </a:pPr>
            <a:r>
              <a:rPr lang="en-US">
                <a:solidFill>
                  <a:srgbClr val="FFD700"/>
                </a:solidFill>
                <a:cs typeface="Calibri"/>
              </a:rPr>
              <a:t>b. Study Concordia</a:t>
            </a:r>
          </a:p>
          <a:p>
            <a:pPr marL="1657350" lvl="3" indent="-285750" algn="just">
              <a:lnSpc>
                <a:spcPct val="150000"/>
              </a:lnSpc>
              <a:buFont typeface="Arial"/>
              <a:buChar char="•"/>
            </a:pPr>
            <a:r>
              <a:rPr lang="en-US" i="1">
                <a:solidFill>
                  <a:srgbClr val="FFD700"/>
                </a:solidFill>
                <a:cs typeface="Calibri"/>
              </a:rPr>
              <a:t> Map Options</a:t>
            </a:r>
          </a:p>
          <a:p>
            <a:pPr lvl="2" algn="just">
              <a:lnSpc>
                <a:spcPct val="150000"/>
              </a:lnSpc>
            </a:pPr>
            <a:r>
              <a:rPr lang="en-US">
                <a:solidFill>
                  <a:srgbClr val="FFD700"/>
                </a:solidFill>
                <a:cs typeface="Calibri"/>
              </a:rPr>
              <a:t>c. Common Q &amp; A</a:t>
            </a:r>
          </a:p>
          <a:p>
            <a:pPr lvl="1" algn="just">
              <a:lnSpc>
                <a:spcPct val="150000"/>
              </a:lnSpc>
            </a:pPr>
            <a:r>
              <a:rPr lang="en-US">
                <a:solidFill>
                  <a:srgbClr val="FFD700"/>
                </a:solidFill>
                <a:latin typeface="Rockwell"/>
                <a:cs typeface="Calibri"/>
              </a:rPr>
              <a:t>3. Character Choosing</a:t>
            </a:r>
          </a:p>
          <a:p>
            <a:pPr lvl="1" algn="just">
              <a:lnSpc>
                <a:spcPct val="150000"/>
              </a:lnSpc>
            </a:pPr>
            <a:r>
              <a:rPr lang="en-US">
                <a:solidFill>
                  <a:srgbClr val="FFD700"/>
                </a:solidFill>
                <a:latin typeface="Rockwell"/>
                <a:cs typeface="Calibri"/>
              </a:rPr>
              <a:t>4. Your Results</a:t>
            </a:r>
          </a:p>
          <a:p>
            <a:pPr algn="just">
              <a:lnSpc>
                <a:spcPct val="150000"/>
              </a:lnSpc>
            </a:pPr>
            <a:r>
              <a:rPr lang="en-US" b="1">
                <a:solidFill>
                  <a:srgbClr val="FFD700"/>
                </a:solidFill>
                <a:cs typeface="Calibri"/>
              </a:rPr>
              <a:t>II.  Component Descriptions</a:t>
            </a:r>
          </a:p>
          <a:p>
            <a:pPr algn="just">
              <a:lnSpc>
                <a:spcPct val="150000"/>
              </a:lnSpc>
            </a:pPr>
            <a:r>
              <a:rPr lang="en-US" b="1">
                <a:solidFill>
                  <a:srgbClr val="FFD700"/>
                </a:solidFill>
                <a:cs typeface="Calibri"/>
              </a:rPr>
              <a:t>III.  Our Plans and Challenges</a:t>
            </a:r>
          </a:p>
          <a:p>
            <a:pPr algn="just">
              <a:lnSpc>
                <a:spcPct val="150000"/>
              </a:lnSpc>
            </a:pPr>
            <a:endParaRPr lang="en-US">
              <a:solidFill>
                <a:srgbClr val="FFD7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5458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55F4EC1F-5A08-4798-8758-FB97B1E41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663" y="810498"/>
            <a:ext cx="6472988" cy="5778424"/>
          </a:xfrm>
          <a:prstGeom prst="rect">
            <a:avLst/>
          </a:prstGeom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F955F76D-8560-454B-B09B-2FDFDA4919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232" y="1196233"/>
            <a:ext cx="3247305" cy="949612"/>
          </a:xfrm>
          <a:prstGeom prst="rect">
            <a:avLst/>
          </a:prstGeom>
        </p:spPr>
      </p:pic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7B10CB72-B58D-468F-8CFF-80EC10CA1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768" y="5647471"/>
            <a:ext cx="6432884" cy="9371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F3F9EA-2971-4C09-A34C-038159F688BA}"/>
              </a:ext>
            </a:extLst>
          </p:cNvPr>
          <p:cNvSpPr txBox="1"/>
          <p:nvPr/>
        </p:nvSpPr>
        <p:spPr>
          <a:xfrm>
            <a:off x="5975715" y="4141520"/>
            <a:ext cx="2743199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>
                <a:solidFill>
                  <a:srgbClr val="C00000"/>
                </a:solidFill>
              </a:rPr>
              <a:t>Forget Password?</a:t>
            </a:r>
            <a:endParaRPr lang="en-US" sz="1500">
              <a:solidFill>
                <a:srgbClr val="C00000"/>
              </a:solidFill>
              <a:cs typeface="Calibri"/>
            </a:endParaRPr>
          </a:p>
        </p:txBody>
      </p:sp>
      <p:pic>
        <p:nvPicPr>
          <p:cNvPr id="6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CC5411E6-48A5-4533-86E3-463993710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8663" y="5577286"/>
            <a:ext cx="6472989" cy="100735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3FB7215-D7FB-49E4-8267-04B2A9097A5E}"/>
              </a:ext>
            </a:extLst>
          </p:cNvPr>
          <p:cNvSpPr/>
          <p:nvPr/>
        </p:nvSpPr>
        <p:spPr>
          <a:xfrm>
            <a:off x="6360285" y="4847357"/>
            <a:ext cx="1061816" cy="36751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C00000"/>
                </a:solidFill>
                <a:cs typeface="Calibri"/>
              </a:rPr>
              <a:t>Sign 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714E31-F052-4E48-B512-ADC21AD37706}"/>
              </a:ext>
            </a:extLst>
          </p:cNvPr>
          <p:cNvSpPr txBox="1"/>
          <p:nvPr/>
        </p:nvSpPr>
        <p:spPr>
          <a:xfrm>
            <a:off x="3880214" y="2998520"/>
            <a:ext cx="1399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C00000"/>
                </a:solidFill>
                <a:cs typeface="Calibri"/>
              </a:rPr>
              <a:t>Username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EC0A87-9F72-4BE0-A8C0-0CF87BD74E2A}"/>
              </a:ext>
            </a:extLst>
          </p:cNvPr>
          <p:cNvSpPr txBox="1"/>
          <p:nvPr/>
        </p:nvSpPr>
        <p:spPr>
          <a:xfrm>
            <a:off x="3910294" y="3509863"/>
            <a:ext cx="13695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C00000"/>
                </a:solidFill>
                <a:cs typeface="Calibri"/>
              </a:rPr>
              <a:t>Password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3F1D3F0-6A4D-4AC7-8B47-5E1DF28BA866}"/>
              </a:ext>
            </a:extLst>
          </p:cNvPr>
          <p:cNvSpPr/>
          <p:nvPr/>
        </p:nvSpPr>
        <p:spPr>
          <a:xfrm>
            <a:off x="5109912" y="2994359"/>
            <a:ext cx="2205788" cy="370973"/>
          </a:xfrm>
          <a:prstGeom prst="roundRect">
            <a:avLst/>
          </a:prstGeom>
          <a:solidFill>
            <a:srgbClr val="FFD700"/>
          </a:solidFill>
          <a:ln>
            <a:solidFill>
              <a:srgbClr val="FFD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EAC1109-F18E-4F01-8541-7712EDA96D68}"/>
              </a:ext>
            </a:extLst>
          </p:cNvPr>
          <p:cNvSpPr/>
          <p:nvPr/>
        </p:nvSpPr>
        <p:spPr>
          <a:xfrm>
            <a:off x="5109912" y="3475622"/>
            <a:ext cx="2205788" cy="370973"/>
          </a:xfrm>
          <a:prstGeom prst="roundRect">
            <a:avLst/>
          </a:prstGeom>
          <a:solidFill>
            <a:srgbClr val="FFD700"/>
          </a:solidFill>
          <a:ln>
            <a:solidFill>
              <a:srgbClr val="FFD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F99AC2-C763-4A33-8549-ED1A89CD451D}"/>
              </a:ext>
            </a:extLst>
          </p:cNvPr>
          <p:cNvSpPr txBox="1"/>
          <p:nvPr/>
        </p:nvSpPr>
        <p:spPr>
          <a:xfrm>
            <a:off x="9227924" y="1400837"/>
            <a:ext cx="3351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cs typeface="Calibri"/>
              </a:rPr>
              <a:t>Description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C3D8C-8E63-4249-BB8B-FBDC9C815E2C}"/>
              </a:ext>
            </a:extLst>
          </p:cNvPr>
          <p:cNvSpPr txBox="1"/>
          <p:nvPr/>
        </p:nvSpPr>
        <p:spPr>
          <a:xfrm>
            <a:off x="9184212" y="2000509"/>
            <a:ext cx="2716472" cy="3970318"/>
          </a:xfrm>
          <a:prstGeom prst="rect">
            <a:avLst/>
          </a:prstGeom>
          <a:solidFill>
            <a:srgbClr val="800000">
              <a:alpha val="43922"/>
            </a:srgb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>
                <a:solidFill>
                  <a:srgbClr val="FFD700"/>
                </a:solidFill>
                <a:latin typeface="Calibri"/>
                <a:cs typeface="Calibri"/>
              </a:rPr>
              <a:t>This is the first page for the app that let's students log in with their appropriate identifications.</a:t>
            </a:r>
          </a:p>
          <a:p>
            <a:pPr algn="just"/>
            <a:endParaRPr lang="en-US">
              <a:cs typeface="Calibri"/>
            </a:endParaRPr>
          </a:p>
          <a:p>
            <a:pPr algn="just"/>
            <a:r>
              <a:rPr lang="en-US" b="1">
                <a:solidFill>
                  <a:srgbClr val="FFD700"/>
                </a:solidFill>
                <a:cs typeface="Calibri"/>
              </a:rPr>
              <a:t>Component Descriptions</a:t>
            </a:r>
            <a:endParaRPr lang="en-US" b="1">
              <a:solidFill>
                <a:srgbClr val="FFFFFF"/>
              </a:solidFill>
              <a:cs typeface="Calibri"/>
            </a:endParaRPr>
          </a:p>
          <a:p>
            <a:pPr algn="just"/>
            <a:endParaRPr lang="en-US">
              <a:solidFill>
                <a:srgbClr val="FFD700"/>
              </a:solidFill>
              <a:cs typeface="Calibri"/>
            </a:endParaRPr>
          </a:p>
          <a:p>
            <a:pPr algn="just"/>
            <a:r>
              <a:rPr lang="en-US">
                <a:solidFill>
                  <a:srgbClr val="FFD700"/>
                </a:solidFill>
                <a:cs typeface="Calibri"/>
              </a:rPr>
              <a:t>01   Username</a:t>
            </a:r>
          </a:p>
          <a:p>
            <a:pPr algn="just"/>
            <a:r>
              <a:rPr lang="en-US">
                <a:solidFill>
                  <a:srgbClr val="FFD700"/>
                </a:solidFill>
                <a:cs typeface="Calibri"/>
              </a:rPr>
              <a:t>02 </a:t>
            </a:r>
            <a:r>
              <a:rPr lang="en-US">
                <a:solidFill>
                  <a:srgbClr val="FFD700"/>
                </a:solidFill>
                <a:ea typeface="+mn-lt"/>
                <a:cs typeface="+mn-lt"/>
              </a:rPr>
              <a:t>  Password</a:t>
            </a:r>
            <a:endParaRPr lang="en-US">
              <a:solidFill>
                <a:srgbClr val="FFD700"/>
              </a:solidFill>
              <a:cs typeface="Calibri"/>
            </a:endParaRPr>
          </a:p>
          <a:p>
            <a:pPr algn="just"/>
            <a:r>
              <a:rPr lang="en-US">
                <a:solidFill>
                  <a:srgbClr val="FFD700"/>
                </a:solidFill>
                <a:cs typeface="Calibri"/>
              </a:rPr>
              <a:t>03 </a:t>
            </a:r>
            <a:r>
              <a:rPr lang="en-US">
                <a:solidFill>
                  <a:srgbClr val="FFD700"/>
                </a:solidFill>
                <a:ea typeface="+mn-lt"/>
                <a:cs typeface="+mn-lt"/>
              </a:rPr>
              <a:t>  Forgot password</a:t>
            </a:r>
            <a:endParaRPr lang="en-US">
              <a:solidFill>
                <a:srgbClr val="FFD700"/>
              </a:solidFill>
              <a:cs typeface="Calibri"/>
            </a:endParaRPr>
          </a:p>
          <a:p>
            <a:pPr algn="just"/>
            <a:r>
              <a:rPr lang="en-US">
                <a:solidFill>
                  <a:srgbClr val="FFD700"/>
                </a:solidFill>
                <a:cs typeface="Calibri"/>
              </a:rPr>
              <a:t>04 </a:t>
            </a:r>
            <a:r>
              <a:rPr lang="en-US">
                <a:solidFill>
                  <a:srgbClr val="FFD700"/>
                </a:solidFill>
                <a:ea typeface="+mn-lt"/>
                <a:cs typeface="+mn-lt"/>
              </a:rPr>
              <a:t>  Sign In </a:t>
            </a:r>
          </a:p>
          <a:p>
            <a:pPr algn="just"/>
            <a:r>
              <a:rPr lang="en-US">
                <a:solidFill>
                  <a:srgbClr val="FFD700"/>
                </a:solidFill>
                <a:cs typeface="Calibri"/>
              </a:rPr>
              <a:t>05 </a:t>
            </a:r>
            <a:r>
              <a:rPr lang="en-US">
                <a:solidFill>
                  <a:srgbClr val="FFD700"/>
                </a:solidFill>
                <a:ea typeface="+mn-lt"/>
                <a:cs typeface="+mn-lt"/>
              </a:rPr>
              <a:t>  Incorrect password</a:t>
            </a:r>
            <a:endParaRPr lang="en-US">
              <a:solidFill>
                <a:srgbClr val="FFD700"/>
              </a:solidFill>
              <a:cs typeface="Calibri"/>
            </a:endParaRPr>
          </a:p>
          <a:p>
            <a:pPr algn="just"/>
            <a:endParaRPr lang="en-US">
              <a:solidFill>
                <a:srgbClr val="FFD7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9238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770004-0374-4B41-A797-533F730FCCB8}"/>
              </a:ext>
            </a:extLst>
          </p:cNvPr>
          <p:cNvSpPr/>
          <p:nvPr/>
        </p:nvSpPr>
        <p:spPr>
          <a:xfrm>
            <a:off x="2536657" y="812131"/>
            <a:ext cx="6477002" cy="5775158"/>
          </a:xfrm>
          <a:prstGeom prst="rect">
            <a:avLst/>
          </a:prstGeom>
          <a:solidFill>
            <a:srgbClr val="FFD7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B0AE1272-24D1-4F09-B22E-FF135F9AA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663" y="5504218"/>
            <a:ext cx="6483427" cy="1080419"/>
          </a:xfrm>
          <a:prstGeom prst="rect">
            <a:avLst/>
          </a:prstGeom>
        </p:spPr>
      </p:pic>
      <p:pic>
        <p:nvPicPr>
          <p:cNvPr id="7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0CF0CC56-1B97-4670-B7C5-5E31BA4BD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664" y="810498"/>
            <a:ext cx="6472989" cy="4807520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BE7667AD-8BA8-44D5-9561-4FDFE384D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8663" y="810846"/>
            <a:ext cx="6472988" cy="181733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B159659-FD84-49D9-9A6A-102B190CBD37}"/>
              </a:ext>
            </a:extLst>
          </p:cNvPr>
          <p:cNvSpPr/>
          <p:nvPr/>
        </p:nvSpPr>
        <p:spPr>
          <a:xfrm>
            <a:off x="4806205" y="4891632"/>
            <a:ext cx="1944132" cy="45775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C00000"/>
                </a:solidFill>
                <a:ea typeface="+mn-lt"/>
                <a:cs typeface="+mn-lt"/>
              </a:rPr>
              <a:t>Common Q&amp;A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828CC5-2055-46FB-830B-5996253CC652}"/>
              </a:ext>
            </a:extLst>
          </p:cNvPr>
          <p:cNvSpPr/>
          <p:nvPr/>
        </p:nvSpPr>
        <p:spPr>
          <a:xfrm>
            <a:off x="6253703" y="3856399"/>
            <a:ext cx="1910344" cy="52628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C00000"/>
                </a:solidFill>
                <a:ea typeface="+mn-lt"/>
                <a:cs typeface="+mn-lt"/>
              </a:rPr>
              <a:t>Study Concordia</a:t>
            </a:r>
            <a:endParaRPr lang="en-US" b="1">
              <a:solidFill>
                <a:srgbClr val="C00000"/>
              </a:solidFill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BBEADC-183B-4089-9E19-63C4594F5B16}"/>
              </a:ext>
            </a:extLst>
          </p:cNvPr>
          <p:cNvSpPr/>
          <p:nvPr/>
        </p:nvSpPr>
        <p:spPr>
          <a:xfrm>
            <a:off x="3222047" y="3856399"/>
            <a:ext cx="1910344" cy="52628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C00000"/>
                </a:solidFill>
                <a:cs typeface="Calibri"/>
              </a:rPr>
              <a:t>Take the Quiz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263308-5E52-4FE7-9201-917B25F1DF84}"/>
              </a:ext>
            </a:extLst>
          </p:cNvPr>
          <p:cNvSpPr txBox="1"/>
          <p:nvPr/>
        </p:nvSpPr>
        <p:spPr>
          <a:xfrm>
            <a:off x="9227924" y="1400837"/>
            <a:ext cx="3351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cs typeface="Calibri"/>
              </a:rPr>
              <a:t>Description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BDC062-4AFA-4B16-BBA4-517D800D73D2}"/>
              </a:ext>
            </a:extLst>
          </p:cNvPr>
          <p:cNvSpPr txBox="1"/>
          <p:nvPr/>
        </p:nvSpPr>
        <p:spPr>
          <a:xfrm>
            <a:off x="9230366" y="1859187"/>
            <a:ext cx="2791176" cy="3693319"/>
          </a:xfrm>
          <a:prstGeom prst="rect">
            <a:avLst/>
          </a:prstGeom>
          <a:solidFill>
            <a:srgbClr val="800000">
              <a:alpha val="43922"/>
            </a:srgb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cs typeface="Calibri"/>
              </a:rPr>
              <a:t>  </a:t>
            </a:r>
            <a:r>
              <a:rPr lang="en-US">
                <a:solidFill>
                  <a:srgbClr val="FFD700"/>
                </a:solidFill>
                <a:cs typeface="Calibri"/>
              </a:rPr>
              <a:t> </a:t>
            </a:r>
            <a:endParaRPr lang="en-US"/>
          </a:p>
          <a:p>
            <a:pPr algn="just"/>
            <a:r>
              <a:rPr lang="en-US">
                <a:solidFill>
                  <a:srgbClr val="FFD700"/>
                </a:solidFill>
                <a:cs typeface="Calibri"/>
              </a:rPr>
              <a:t>The next page is going to give students three options: take a quiz, Q &amp; A, or to study Concordia.</a:t>
            </a:r>
          </a:p>
          <a:p>
            <a:pPr algn="just"/>
            <a:endParaRPr lang="en-US">
              <a:solidFill>
                <a:srgbClr val="FFD700"/>
              </a:solidFill>
              <a:cs typeface="Calibri"/>
            </a:endParaRPr>
          </a:p>
          <a:p>
            <a:pPr algn="just"/>
            <a:r>
              <a:rPr lang="en-US" b="1">
                <a:solidFill>
                  <a:srgbClr val="FFD700"/>
                </a:solidFill>
                <a:ea typeface="+mn-lt"/>
                <a:cs typeface="+mn-lt"/>
              </a:rPr>
              <a:t>Component Descriptions</a:t>
            </a:r>
            <a:endParaRPr lang="en-US">
              <a:ea typeface="+mn-lt"/>
              <a:cs typeface="+mn-lt"/>
            </a:endParaRPr>
          </a:p>
          <a:p>
            <a:pPr algn="just"/>
            <a:endParaRPr lang="en-US">
              <a:ea typeface="+mn-lt"/>
              <a:cs typeface="+mn-lt"/>
            </a:endParaRPr>
          </a:p>
          <a:p>
            <a:pPr algn="just"/>
            <a:r>
              <a:rPr lang="en-US">
                <a:solidFill>
                  <a:srgbClr val="FFD700"/>
                </a:solidFill>
                <a:ea typeface="+mn-lt"/>
                <a:cs typeface="+mn-lt"/>
              </a:rPr>
              <a:t>06   Take the quiz</a:t>
            </a:r>
            <a:endParaRPr lang="en-US">
              <a:ea typeface="+mn-lt"/>
              <a:cs typeface="+mn-lt"/>
            </a:endParaRPr>
          </a:p>
          <a:p>
            <a:pPr algn="just"/>
            <a:r>
              <a:rPr lang="en-US">
                <a:solidFill>
                  <a:srgbClr val="FFD700"/>
                </a:solidFill>
                <a:ea typeface="+mn-lt"/>
                <a:cs typeface="+mn-lt"/>
              </a:rPr>
              <a:t>07 </a:t>
            </a:r>
            <a:r>
              <a:rPr lang="en-US">
                <a:solidFill>
                  <a:srgbClr val="FFD700"/>
                </a:solidFill>
                <a:cs typeface="Calibri"/>
              </a:rPr>
              <a:t>  Study Concordia</a:t>
            </a:r>
            <a:endParaRPr lang="en-US">
              <a:ea typeface="+mn-lt"/>
              <a:cs typeface="+mn-lt"/>
            </a:endParaRPr>
          </a:p>
          <a:p>
            <a:pPr algn="just"/>
            <a:r>
              <a:rPr lang="en-US">
                <a:solidFill>
                  <a:srgbClr val="FFD700"/>
                </a:solidFill>
                <a:ea typeface="+mn-lt"/>
                <a:cs typeface="+mn-lt"/>
              </a:rPr>
              <a:t>08 </a:t>
            </a:r>
            <a:r>
              <a:rPr lang="en-US">
                <a:solidFill>
                  <a:srgbClr val="FFD700"/>
                </a:solidFill>
                <a:cs typeface="Calibri"/>
              </a:rPr>
              <a:t>  Common Q  &amp; A</a:t>
            </a:r>
            <a:endParaRPr lang="en-US">
              <a:ea typeface="+mn-lt"/>
              <a:cs typeface="+mn-lt"/>
            </a:endParaRPr>
          </a:p>
          <a:p>
            <a:pPr algn="just"/>
            <a:r>
              <a:rPr lang="en-US">
                <a:solidFill>
                  <a:srgbClr val="FFD700"/>
                </a:solidFill>
                <a:ea typeface="+mn-lt"/>
                <a:cs typeface="+mn-lt"/>
              </a:rPr>
              <a:t>09  Back Button</a:t>
            </a:r>
          </a:p>
          <a:p>
            <a:pPr algn="just"/>
            <a:endParaRPr lang="en-US">
              <a:solidFill>
                <a:srgbClr val="FFD700"/>
              </a:solidFill>
              <a:ea typeface="+mn-lt"/>
              <a:cs typeface="+mn-lt"/>
            </a:endParaRPr>
          </a:p>
        </p:txBody>
      </p:sp>
      <p:pic>
        <p:nvPicPr>
          <p:cNvPr id="13" name="Graphic 13" descr="Rewind outline">
            <a:extLst>
              <a:ext uri="{FF2B5EF4-FFF2-40B4-BE49-F238E27FC236}">
                <a16:creationId xmlns:a16="http://schemas.microsoft.com/office/drawing/2014/main" id="{2BC1DBA1-6892-4BFB-BFA5-D41E2AED9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80447" y="2870948"/>
            <a:ext cx="533400" cy="51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656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92743D59-2CA9-48CA-91DD-CCA95C9CF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663" y="810498"/>
            <a:ext cx="6472988" cy="577842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57244D2-CAF5-497B-88A6-1762A2C4F5F3}"/>
              </a:ext>
            </a:extLst>
          </p:cNvPr>
          <p:cNvSpPr/>
          <p:nvPr/>
        </p:nvSpPr>
        <p:spPr>
          <a:xfrm>
            <a:off x="4776126" y="2631541"/>
            <a:ext cx="2004289" cy="56804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C00000"/>
                </a:solidFill>
                <a:ea typeface="+mn-lt"/>
                <a:cs typeface="+mn-lt"/>
              </a:rPr>
              <a:t>Campus Map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54DA90-8755-4A65-A31D-0C1695C36226}"/>
              </a:ext>
            </a:extLst>
          </p:cNvPr>
          <p:cNvSpPr/>
          <p:nvPr/>
        </p:nvSpPr>
        <p:spPr>
          <a:xfrm>
            <a:off x="4776125" y="3487948"/>
            <a:ext cx="2004289" cy="56804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C00000"/>
                </a:solidFill>
                <a:ea typeface="+mn-lt"/>
                <a:cs typeface="+mn-lt"/>
              </a:rPr>
              <a:t>Google Map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FB5F9F-B35A-4ED3-B001-F4642E33F9E6}"/>
              </a:ext>
            </a:extLst>
          </p:cNvPr>
          <p:cNvSpPr/>
          <p:nvPr/>
        </p:nvSpPr>
        <p:spPr>
          <a:xfrm>
            <a:off x="4773198" y="4357842"/>
            <a:ext cx="2004289" cy="56804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C00000"/>
                </a:solidFill>
                <a:ea typeface="+mn-lt"/>
                <a:cs typeface="+mn-lt"/>
              </a:rPr>
              <a:t>Interactive Map</a:t>
            </a:r>
            <a:endParaRPr lang="en-US"/>
          </a:p>
        </p:txBody>
      </p:sp>
      <p:pic>
        <p:nvPicPr>
          <p:cNvPr id="3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E90232BD-9FCB-436B-AA13-D23050232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663" y="5577286"/>
            <a:ext cx="6472989" cy="10073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496CAF-A8B0-49B9-9846-362D613F2509}"/>
              </a:ext>
            </a:extLst>
          </p:cNvPr>
          <p:cNvSpPr txBox="1"/>
          <p:nvPr/>
        </p:nvSpPr>
        <p:spPr>
          <a:xfrm>
            <a:off x="2763310" y="1714602"/>
            <a:ext cx="244350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cs typeface="Calibri"/>
              </a:rPr>
              <a:t>Study Concordia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F4E1A4-2460-4A89-8F20-F6157A2A6342}"/>
              </a:ext>
            </a:extLst>
          </p:cNvPr>
          <p:cNvSpPr txBox="1"/>
          <p:nvPr/>
        </p:nvSpPr>
        <p:spPr>
          <a:xfrm>
            <a:off x="9224317" y="2040614"/>
            <a:ext cx="2716472" cy="4247317"/>
          </a:xfrm>
          <a:prstGeom prst="rect">
            <a:avLst/>
          </a:prstGeom>
          <a:solidFill>
            <a:srgbClr val="800000">
              <a:alpha val="43922"/>
            </a:srgb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cs typeface="Calibri"/>
              </a:rPr>
              <a:t>  </a:t>
            </a:r>
            <a:r>
              <a:rPr lang="en-US">
                <a:solidFill>
                  <a:srgbClr val="FFD700"/>
                </a:solidFill>
                <a:cs typeface="Calibri"/>
              </a:rPr>
              <a:t> </a:t>
            </a:r>
            <a:endParaRPr lang="en-US"/>
          </a:p>
          <a:p>
            <a:pPr algn="just"/>
            <a:r>
              <a:rPr lang="en-US">
                <a:solidFill>
                  <a:srgbClr val="FFD700"/>
                </a:solidFill>
                <a:cs typeface="Calibri"/>
              </a:rPr>
              <a:t>The Study Concordia button will prompt the following three options to study the map of Concordia.</a:t>
            </a:r>
          </a:p>
          <a:p>
            <a:pPr algn="just"/>
            <a:endParaRPr lang="en-US"/>
          </a:p>
          <a:p>
            <a:pPr algn="just"/>
            <a:r>
              <a:rPr lang="en-US" b="1">
                <a:solidFill>
                  <a:srgbClr val="FFD700"/>
                </a:solidFill>
                <a:cs typeface="Calibri"/>
              </a:rPr>
              <a:t>Component Descriptions</a:t>
            </a:r>
            <a:endParaRPr lang="en-US">
              <a:ea typeface="+mn-lt"/>
              <a:cs typeface="+mn-lt"/>
            </a:endParaRPr>
          </a:p>
          <a:p>
            <a:pPr algn="just"/>
            <a:endParaRPr lang="en-US">
              <a:ea typeface="+mn-lt"/>
              <a:cs typeface="+mn-lt"/>
            </a:endParaRPr>
          </a:p>
          <a:p>
            <a:pPr algn="just"/>
            <a:r>
              <a:rPr lang="en-US">
                <a:solidFill>
                  <a:srgbClr val="FFD700"/>
                </a:solidFill>
                <a:cs typeface="Calibri"/>
              </a:rPr>
              <a:t>10   Campus Map</a:t>
            </a:r>
            <a:endParaRPr lang="en-US">
              <a:ea typeface="+mn-lt"/>
              <a:cs typeface="+mn-lt"/>
            </a:endParaRPr>
          </a:p>
          <a:p>
            <a:pPr algn="just"/>
            <a:r>
              <a:rPr lang="en-US">
                <a:solidFill>
                  <a:srgbClr val="FFD700"/>
                </a:solidFill>
                <a:cs typeface="Calibri"/>
              </a:rPr>
              <a:t>11 </a:t>
            </a:r>
            <a:r>
              <a:rPr lang="en-US">
                <a:solidFill>
                  <a:srgbClr val="FFD700"/>
                </a:solidFill>
                <a:ea typeface="+mn-lt"/>
                <a:cs typeface="+mn-lt"/>
              </a:rPr>
              <a:t>  Google Map</a:t>
            </a:r>
            <a:endParaRPr lang="en-US">
              <a:ea typeface="+mn-lt"/>
              <a:cs typeface="+mn-lt"/>
            </a:endParaRPr>
          </a:p>
          <a:p>
            <a:pPr algn="just"/>
            <a:r>
              <a:rPr lang="en-US">
                <a:solidFill>
                  <a:srgbClr val="FFD700"/>
                </a:solidFill>
                <a:cs typeface="Calibri"/>
              </a:rPr>
              <a:t>12 </a:t>
            </a:r>
            <a:r>
              <a:rPr lang="en-US">
                <a:solidFill>
                  <a:srgbClr val="FFD700"/>
                </a:solidFill>
                <a:ea typeface="+mn-lt"/>
                <a:cs typeface="+mn-lt"/>
              </a:rPr>
              <a:t>  Interactive Map</a:t>
            </a:r>
            <a:endParaRPr lang="en-US">
              <a:ea typeface="+mn-lt"/>
              <a:cs typeface="+mn-lt"/>
            </a:endParaRPr>
          </a:p>
          <a:p>
            <a:pPr algn="just"/>
            <a:r>
              <a:rPr lang="en-US">
                <a:solidFill>
                  <a:srgbClr val="FFD700"/>
                </a:solidFill>
                <a:cs typeface="Calibri"/>
              </a:rPr>
              <a:t>13  Back Button 2</a:t>
            </a:r>
            <a:endParaRPr lang="en-US">
              <a:ea typeface="+mn-lt"/>
              <a:cs typeface="+mn-lt"/>
            </a:endParaRPr>
          </a:p>
          <a:p>
            <a:pPr algn="just"/>
            <a:endParaRPr lang="en-US">
              <a:solidFill>
                <a:srgbClr val="FFFFFF"/>
              </a:solidFill>
              <a:cs typeface="Calibri"/>
            </a:endParaRPr>
          </a:p>
          <a:p>
            <a:pPr algn="just"/>
            <a:endParaRPr lang="en-US">
              <a:solidFill>
                <a:srgbClr val="FFD700"/>
              </a:solidFill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D9E7A2-CE7C-449E-9A4E-C3B743B6D848}"/>
              </a:ext>
            </a:extLst>
          </p:cNvPr>
          <p:cNvSpPr txBox="1"/>
          <p:nvPr/>
        </p:nvSpPr>
        <p:spPr>
          <a:xfrm>
            <a:off x="9227924" y="1400837"/>
            <a:ext cx="3351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cs typeface="Calibri"/>
              </a:rPr>
              <a:t>Description</a:t>
            </a:r>
          </a:p>
        </p:txBody>
      </p:sp>
      <p:pic>
        <p:nvPicPr>
          <p:cNvPr id="4" name="Graphic 13" descr="Rewind outline">
            <a:extLst>
              <a:ext uri="{FF2B5EF4-FFF2-40B4-BE49-F238E27FC236}">
                <a16:creationId xmlns:a16="http://schemas.microsoft.com/office/drawing/2014/main" id="{EAFDE93E-EACE-4DEF-8193-84F3CA7C8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91653" y="2635624"/>
            <a:ext cx="533400" cy="51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58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F7A71C-7202-47B6-BBD4-A850C023E849}"/>
              </a:ext>
            </a:extLst>
          </p:cNvPr>
          <p:cNvSpPr txBox="1"/>
          <p:nvPr/>
        </p:nvSpPr>
        <p:spPr>
          <a:xfrm>
            <a:off x="644013" y="410496"/>
            <a:ext cx="2415354" cy="379770"/>
          </a:xfrm>
          <a:prstGeom prst="rect">
            <a:avLst/>
          </a:prstGeom>
          <a:solidFill>
            <a:srgbClr val="80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FFC000"/>
                </a:solidFill>
              </a:rPr>
              <a:t>Campus Map</a:t>
            </a:r>
            <a:endParaRPr lang="en-US"/>
          </a:p>
        </p:txBody>
      </p:sp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737A0D20-5680-4946-A40E-D9B4813C69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86" t="67653" r="77964" b="21247"/>
          <a:stretch/>
        </p:blipFill>
        <p:spPr>
          <a:xfrm>
            <a:off x="6514440" y="1231232"/>
            <a:ext cx="1482680" cy="1252863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6CA892F-438A-44D3-A8F7-89321F6A0B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947" t="4757" r="5755" b="84778"/>
          <a:stretch/>
        </p:blipFill>
        <p:spPr>
          <a:xfrm>
            <a:off x="643689" y="1036887"/>
            <a:ext cx="2467227" cy="1033639"/>
          </a:xfrm>
          <a:prstGeom prst="rect">
            <a:avLst/>
          </a:prstGeom>
        </p:spPr>
      </p:pic>
      <p:pic>
        <p:nvPicPr>
          <p:cNvPr id="6" name="Picture 4" descr="Diagram&#10;&#10;Description automatically generated">
            <a:extLst>
              <a:ext uri="{FF2B5EF4-FFF2-40B4-BE49-F238E27FC236}">
                <a16:creationId xmlns:a16="http://schemas.microsoft.com/office/drawing/2014/main" id="{EF29200E-4946-4BD2-8F1C-F16D7A6031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9" t="17212" r="65629" b="40971"/>
          <a:stretch/>
        </p:blipFill>
        <p:spPr>
          <a:xfrm>
            <a:off x="585453" y="2222875"/>
            <a:ext cx="2526916" cy="4130168"/>
          </a:xfrm>
          <a:prstGeom prst="rect">
            <a:avLst/>
          </a:prstGeom>
        </p:spPr>
      </p:pic>
      <p:pic>
        <p:nvPicPr>
          <p:cNvPr id="8" name="Picture 4" descr="Diagram&#10;&#10;Description automatically generated">
            <a:extLst>
              <a:ext uri="{FF2B5EF4-FFF2-40B4-BE49-F238E27FC236}">
                <a16:creationId xmlns:a16="http://schemas.microsoft.com/office/drawing/2014/main" id="{2842AF56-441C-4A58-86BC-5C2F50D9E5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84" t="26188" r="38922" b="56705"/>
          <a:stretch/>
        </p:blipFill>
        <p:spPr>
          <a:xfrm>
            <a:off x="9237776" y="304520"/>
            <a:ext cx="2004830" cy="1689624"/>
          </a:xfrm>
          <a:prstGeom prst="rect">
            <a:avLst/>
          </a:prstGeom>
        </p:spPr>
      </p:pic>
      <p:pic>
        <p:nvPicPr>
          <p:cNvPr id="9" name="Picture 4" descr="Diagram&#10;&#10;Description automatically generated">
            <a:extLst>
              <a:ext uri="{FF2B5EF4-FFF2-40B4-BE49-F238E27FC236}">
                <a16:creationId xmlns:a16="http://schemas.microsoft.com/office/drawing/2014/main" id="{831D2B98-0904-49D9-A7FB-ECD4AF903D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33" t="59154" r="35329" b="3805"/>
          <a:stretch/>
        </p:blipFill>
        <p:spPr>
          <a:xfrm>
            <a:off x="6514441" y="2636235"/>
            <a:ext cx="2714870" cy="3658438"/>
          </a:xfrm>
          <a:prstGeom prst="rect">
            <a:avLst/>
          </a:prstGeom>
        </p:spPr>
      </p:pic>
      <p:pic>
        <p:nvPicPr>
          <p:cNvPr id="10" name="Picture 4" descr="Diagram&#10;&#10;Description automatically generated">
            <a:extLst>
              <a:ext uri="{FF2B5EF4-FFF2-40B4-BE49-F238E27FC236}">
                <a16:creationId xmlns:a16="http://schemas.microsoft.com/office/drawing/2014/main" id="{3898AA3F-9B1C-4D04-BFB4-3E66EA2726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54" t="44984" r="55329" b="41077"/>
          <a:stretch/>
        </p:blipFill>
        <p:spPr>
          <a:xfrm>
            <a:off x="3309865" y="4195725"/>
            <a:ext cx="1482591" cy="2013472"/>
          </a:xfrm>
          <a:prstGeom prst="rect">
            <a:avLst/>
          </a:prstGeom>
        </p:spPr>
      </p:pic>
      <p:pic>
        <p:nvPicPr>
          <p:cNvPr id="7" name="Picture 11" descr="Diagram&#10;&#10;Description automatically generated">
            <a:extLst>
              <a:ext uri="{FF2B5EF4-FFF2-40B4-BE49-F238E27FC236}">
                <a16:creationId xmlns:a16="http://schemas.microsoft.com/office/drawing/2014/main" id="{CD6EE113-5823-46E6-AA80-356F0333A2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57" t="16439" r="5709" b="44773"/>
          <a:stretch/>
        </p:blipFill>
        <p:spPr>
          <a:xfrm>
            <a:off x="9242612" y="1552997"/>
            <a:ext cx="2801316" cy="48697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A16272-E881-46E8-8418-50E0D0992E14}"/>
              </a:ext>
            </a:extLst>
          </p:cNvPr>
          <p:cNvSpPr txBox="1"/>
          <p:nvPr/>
        </p:nvSpPr>
        <p:spPr>
          <a:xfrm>
            <a:off x="3412660" y="558626"/>
            <a:ext cx="3351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cs typeface="Calibri"/>
              </a:rPr>
              <a:t>Description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EDC604-CE9D-4E91-AAF7-1EC0A8041999}"/>
              </a:ext>
            </a:extLst>
          </p:cNvPr>
          <p:cNvSpPr txBox="1"/>
          <p:nvPr/>
        </p:nvSpPr>
        <p:spPr>
          <a:xfrm>
            <a:off x="3308790" y="1148272"/>
            <a:ext cx="2967130" cy="2585323"/>
          </a:xfrm>
          <a:prstGeom prst="rect">
            <a:avLst/>
          </a:prstGeom>
          <a:solidFill>
            <a:srgbClr val="800000">
              <a:alpha val="43922"/>
            </a:srgb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cs typeface="Calibri"/>
              </a:rPr>
              <a:t>  </a:t>
            </a:r>
            <a:r>
              <a:rPr lang="en-US">
                <a:solidFill>
                  <a:srgbClr val="FFD700"/>
                </a:solidFill>
                <a:cs typeface="Calibri"/>
              </a:rPr>
              <a:t> </a:t>
            </a:r>
            <a:endParaRPr lang="en-US"/>
          </a:p>
          <a:p>
            <a:pPr algn="just"/>
            <a:r>
              <a:rPr lang="en-US">
                <a:solidFill>
                  <a:srgbClr val="FFD700"/>
                </a:solidFill>
                <a:cs typeface="Calibri"/>
              </a:rPr>
              <a:t>This option is going to take the user to the Concordia campus map link and to provide a more exportable and user-friendly description of the map: text on hover, voice directions etc.</a:t>
            </a:r>
          </a:p>
          <a:p>
            <a:pPr algn="just"/>
            <a:endParaRPr lang="en-US">
              <a:solidFill>
                <a:srgbClr val="FFD7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2879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05AF74CE-DF26-4FC9-BD1C-6046B554D1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12" r="7985"/>
          <a:stretch/>
        </p:blipFill>
        <p:spPr>
          <a:xfrm>
            <a:off x="142342" y="244699"/>
            <a:ext cx="3893026" cy="3182631"/>
          </a:xfrm>
          <a:prstGeom prst="rect">
            <a:avLst/>
          </a:prstGeom>
        </p:spPr>
      </p:pic>
      <p:pic>
        <p:nvPicPr>
          <p:cNvPr id="9" name="Picture 11">
            <a:extLst>
              <a:ext uri="{FF2B5EF4-FFF2-40B4-BE49-F238E27FC236}">
                <a16:creationId xmlns:a16="http://schemas.microsoft.com/office/drawing/2014/main" id="{050859B1-E26F-42BE-90BE-F8676546A2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08" r="3" b="14081"/>
          <a:stretch/>
        </p:blipFill>
        <p:spPr>
          <a:xfrm>
            <a:off x="850795" y="3646168"/>
            <a:ext cx="3467204" cy="2894192"/>
          </a:xfrm>
          <a:prstGeom prst="rect">
            <a:avLst/>
          </a:prstGeom>
        </p:spPr>
      </p:pic>
      <p:pic>
        <p:nvPicPr>
          <p:cNvPr id="3" name="Picture 13" descr="Diagram&#10;&#10;Description automatically generated">
            <a:extLst>
              <a:ext uri="{FF2B5EF4-FFF2-40B4-BE49-F238E27FC236}">
                <a16:creationId xmlns:a16="http://schemas.microsoft.com/office/drawing/2014/main" id="{08527E8C-BEB0-41D5-8BE2-6F63ED7CD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274" y="241895"/>
            <a:ext cx="3637265" cy="6382085"/>
          </a:xfrm>
          <a:prstGeom prst="rect">
            <a:avLst/>
          </a:prstGeom>
        </p:spPr>
      </p:pic>
      <p:pic>
        <p:nvPicPr>
          <p:cNvPr id="4" name="Picture 6" descr="A picture containing text, circuit, electronics&#10;&#10;Description automatically generated">
            <a:extLst>
              <a:ext uri="{FF2B5EF4-FFF2-40B4-BE49-F238E27FC236}">
                <a16:creationId xmlns:a16="http://schemas.microsoft.com/office/drawing/2014/main" id="{473BFB27-85F7-4374-AA8D-D39D60B54B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849" r="-5" b="10242"/>
          <a:stretch/>
        </p:blipFill>
        <p:spPr>
          <a:xfrm>
            <a:off x="4527766" y="3273189"/>
            <a:ext cx="3467203" cy="28576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89A25F-52FC-4557-8305-77B56FBF1776}"/>
              </a:ext>
            </a:extLst>
          </p:cNvPr>
          <p:cNvSpPr txBox="1"/>
          <p:nvPr/>
        </p:nvSpPr>
        <p:spPr>
          <a:xfrm>
            <a:off x="4402378" y="306370"/>
            <a:ext cx="2743200" cy="369332"/>
          </a:xfrm>
          <a:prstGeom prst="rect">
            <a:avLst/>
          </a:prstGeom>
          <a:solidFill>
            <a:srgbClr val="80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FFC000"/>
                </a:solidFill>
                <a:cs typeface="Calibri"/>
              </a:rPr>
              <a:t>Interactive Map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E05D94-2975-46D7-A34C-87D9BEF739B0}"/>
              </a:ext>
            </a:extLst>
          </p:cNvPr>
          <p:cNvSpPr txBox="1"/>
          <p:nvPr/>
        </p:nvSpPr>
        <p:spPr>
          <a:xfrm>
            <a:off x="4311422" y="1388904"/>
            <a:ext cx="3618840" cy="1477328"/>
          </a:xfrm>
          <a:prstGeom prst="rect">
            <a:avLst/>
          </a:prstGeom>
          <a:solidFill>
            <a:srgbClr val="800000">
              <a:alpha val="43922"/>
            </a:srgb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solidFill>
                  <a:srgbClr val="FFD700"/>
                </a:solidFill>
                <a:ea typeface="+mn-lt"/>
                <a:cs typeface="+mn-lt"/>
              </a:rPr>
              <a:t>This option is going to take the user to the Interactive map link in Google Satellite and to provide a more exportable and user-friendly description of the map.</a:t>
            </a:r>
            <a:endParaRPr lang="en-US">
              <a:solidFill>
                <a:srgbClr val="FFD700"/>
              </a:solidFill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2B7931-F02E-4D70-A60C-1DAE22E3F748}"/>
              </a:ext>
            </a:extLst>
          </p:cNvPr>
          <p:cNvSpPr txBox="1"/>
          <p:nvPr/>
        </p:nvSpPr>
        <p:spPr>
          <a:xfrm>
            <a:off x="4365160" y="869442"/>
            <a:ext cx="3351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cs typeface="Calibri"/>
              </a:rPr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1714662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C55424-9308-4189-AAA1-C98779B32FD8}"/>
              </a:ext>
            </a:extLst>
          </p:cNvPr>
          <p:cNvSpPr txBox="1"/>
          <p:nvPr/>
        </p:nvSpPr>
        <p:spPr>
          <a:xfrm>
            <a:off x="4454013" y="358304"/>
            <a:ext cx="2415354" cy="379770"/>
          </a:xfrm>
          <a:prstGeom prst="rect">
            <a:avLst/>
          </a:prstGeom>
          <a:solidFill>
            <a:srgbClr val="80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FFC000"/>
                </a:solidFill>
              </a:rPr>
              <a:t>Google  Maps</a:t>
            </a:r>
            <a:endParaRPr lang="en-US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F46EDC51-16D2-4F81-A360-6C9B90EA8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92" y="278090"/>
            <a:ext cx="4100187" cy="4109767"/>
          </a:xfrm>
          <a:prstGeom prst="rect">
            <a:avLst/>
          </a:prstGeom>
        </p:spPr>
      </p:pic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BAAFEDC1-404E-4BD2-931E-C41A5E770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031" y="2274158"/>
            <a:ext cx="4152378" cy="44182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D8F1A3-34D8-479C-BAE5-335F6B2CDEF7}"/>
              </a:ext>
            </a:extLst>
          </p:cNvPr>
          <p:cNvSpPr txBox="1"/>
          <p:nvPr/>
        </p:nvSpPr>
        <p:spPr>
          <a:xfrm>
            <a:off x="4415292" y="919574"/>
            <a:ext cx="33511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cs typeface="Calibri"/>
              </a:rPr>
              <a:t>Description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C601E2-58D0-4971-B36B-B07740E9EE54}"/>
              </a:ext>
            </a:extLst>
          </p:cNvPr>
          <p:cNvSpPr txBox="1"/>
          <p:nvPr/>
        </p:nvSpPr>
        <p:spPr>
          <a:xfrm>
            <a:off x="4501923" y="1559351"/>
            <a:ext cx="3117524" cy="2031325"/>
          </a:xfrm>
          <a:prstGeom prst="rect">
            <a:avLst/>
          </a:prstGeom>
          <a:solidFill>
            <a:srgbClr val="800000">
              <a:alpha val="43922"/>
            </a:srgb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cs typeface="Calibri"/>
              </a:rPr>
              <a:t>  </a:t>
            </a:r>
            <a:r>
              <a:rPr lang="en-US">
                <a:solidFill>
                  <a:srgbClr val="FFD700"/>
                </a:solidFill>
                <a:cs typeface="Calibri"/>
              </a:rPr>
              <a:t> </a:t>
            </a:r>
            <a:endParaRPr lang="en-US"/>
          </a:p>
          <a:p>
            <a:pPr algn="just"/>
            <a:r>
              <a:rPr lang="en-US">
                <a:solidFill>
                  <a:srgbClr val="FFD700"/>
                </a:solidFill>
                <a:cs typeface="Calibri"/>
              </a:rPr>
              <a:t>This option is going to take the user to the Interactive map link in Google 2d maps and provide a more exportable and user-friendly description of the map.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5626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FF06804E5B90B498F551341F739D6E0" ma:contentTypeVersion="7" ma:contentTypeDescription="Create a new document." ma:contentTypeScope="" ma:versionID="6e2025bce57425b7d7f7310ffd51659e">
  <xsd:schema xmlns:xsd="http://www.w3.org/2001/XMLSchema" xmlns:xs="http://www.w3.org/2001/XMLSchema" xmlns:p="http://schemas.microsoft.com/office/2006/metadata/properties" xmlns:ns3="2bf9b580-7d46-460b-8205-f81e41924fed" xmlns:ns4="fe299c68-ac9a-4417-a0a9-54216382cecd" targetNamespace="http://schemas.microsoft.com/office/2006/metadata/properties" ma:root="true" ma:fieldsID="16dd02654f9925ce2c5910e9964699b6" ns3:_="" ns4:_="">
    <xsd:import namespace="2bf9b580-7d46-460b-8205-f81e41924fed"/>
    <xsd:import namespace="fe299c68-ac9a-4417-a0a9-54216382cec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f9b580-7d46-460b-8205-f81e41924f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299c68-ac9a-4417-a0a9-54216382cec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3321851-C006-4840-B1F5-FB8489CD188E}">
  <ds:schemaRefs>
    <ds:schemaRef ds:uri="2bf9b580-7d46-460b-8205-f81e41924fed"/>
    <ds:schemaRef ds:uri="fe299c68-ac9a-4417-a0a9-54216382cec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8BD30D8-7F7C-4390-AF46-BD614289064E}">
  <ds:schemaRefs>
    <ds:schemaRef ds:uri="2bf9b580-7d46-460b-8205-f81e41924fed"/>
    <ds:schemaRef ds:uri="fe299c68-ac9a-4417-a0a9-54216382cec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720C635-A765-41A8-9A74-6856A97205E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ISC Floor 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Segni Tulu Jr</dc:creator>
  <cp:revision>787</cp:revision>
  <dcterms:created xsi:type="dcterms:W3CDTF">2022-02-22T21:18:46Z</dcterms:created>
  <dcterms:modified xsi:type="dcterms:W3CDTF">2022-02-24T06:45:05Z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0x0101008FF06804E5B90B498F551341F739D6E0</vt:lpwstr>
  </property>
</Properties>
</file>